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3" r:id="rId1"/>
  </p:sldMasterIdLst>
  <p:notesMasterIdLst>
    <p:notesMasterId r:id="rId25"/>
  </p:notesMasterIdLst>
  <p:sldIdLst>
    <p:sldId id="256" r:id="rId2"/>
    <p:sldId id="257" r:id="rId3"/>
    <p:sldId id="266" r:id="rId4"/>
    <p:sldId id="277" r:id="rId5"/>
    <p:sldId id="258" r:id="rId6"/>
    <p:sldId id="259" r:id="rId7"/>
    <p:sldId id="260" r:id="rId8"/>
    <p:sldId id="261" r:id="rId9"/>
    <p:sldId id="262" r:id="rId10"/>
    <p:sldId id="263" r:id="rId11"/>
    <p:sldId id="267" r:id="rId12"/>
    <p:sldId id="274" r:id="rId13"/>
    <p:sldId id="279" r:id="rId14"/>
    <p:sldId id="265" r:id="rId15"/>
    <p:sldId id="264" r:id="rId16"/>
    <p:sldId id="269" r:id="rId17"/>
    <p:sldId id="272" r:id="rId18"/>
    <p:sldId id="270" r:id="rId19"/>
    <p:sldId id="271" r:id="rId20"/>
    <p:sldId id="273" r:id="rId21"/>
    <p:sldId id="280" r:id="rId22"/>
    <p:sldId id="276" r:id="rId23"/>
    <p:sldId id="278"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82256" autoAdjust="0"/>
  </p:normalViewPr>
  <p:slideViewPr>
    <p:cSldViewPr snapToGrid="0">
      <p:cViewPr>
        <p:scale>
          <a:sx n="100" d="100"/>
          <a:sy n="100" d="100"/>
        </p:scale>
        <p:origin x="936" y="-108"/>
      </p:cViewPr>
      <p:guideLst/>
    </p:cSldViewPr>
  </p:slideViewPr>
  <p:notesTextViewPr>
    <p:cViewPr>
      <p:scale>
        <a:sx n="150" d="100"/>
        <a:sy n="15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959045B-95EA-4CAB-B79C-9338A13688F1}" type="doc">
      <dgm:prSet loTypeId="urn:microsoft.com/office/officeart/2005/8/layout/vList2" loCatId="list" qsTypeId="urn:microsoft.com/office/officeart/2005/8/quickstyle/simple1" qsCatId="simple" csTypeId="urn:microsoft.com/office/officeart/2005/8/colors/colorful5" csCatId="colorful"/>
      <dgm:spPr/>
      <dgm:t>
        <a:bodyPr/>
        <a:lstStyle/>
        <a:p>
          <a:endParaRPr lang="en-US"/>
        </a:p>
      </dgm:t>
    </dgm:pt>
    <dgm:pt modelId="{2D756C1F-56C9-45E9-950B-3678F051A95A}">
      <dgm:prSet/>
      <dgm:spPr/>
      <dgm:t>
        <a:bodyPr/>
        <a:lstStyle/>
        <a:p>
          <a:r>
            <a:rPr lang="en-US"/>
            <a:t>Forward Model: Method of Fundamental Solutions (MFS)</a:t>
          </a:r>
        </a:p>
      </dgm:t>
    </dgm:pt>
    <dgm:pt modelId="{CE8DD45C-6B6F-408D-801C-25F7D5D91D1F}" type="parTrans" cxnId="{A3FCFB8B-DD27-48DD-8DB0-48D598FEDA9E}">
      <dgm:prSet/>
      <dgm:spPr/>
      <dgm:t>
        <a:bodyPr/>
        <a:lstStyle/>
        <a:p>
          <a:endParaRPr lang="en-US"/>
        </a:p>
      </dgm:t>
    </dgm:pt>
    <dgm:pt modelId="{F47CD1F1-9581-4956-A223-72DB9D6D7D8F}" type="sibTrans" cxnId="{A3FCFB8B-DD27-48DD-8DB0-48D598FEDA9E}">
      <dgm:prSet/>
      <dgm:spPr/>
      <dgm:t>
        <a:bodyPr/>
        <a:lstStyle/>
        <a:p>
          <a:endParaRPr lang="en-US"/>
        </a:p>
      </dgm:t>
    </dgm:pt>
    <dgm:pt modelId="{483115C9-8C44-44A5-8795-7D11D766BF08}">
      <dgm:prSet/>
      <dgm:spPr/>
      <dgm:t>
        <a:bodyPr/>
        <a:lstStyle/>
        <a:p>
          <a:r>
            <a:rPr lang="en-US"/>
            <a:t>Inverse Solution: Tikhonov Regularization</a:t>
          </a:r>
        </a:p>
      </dgm:t>
    </dgm:pt>
    <dgm:pt modelId="{BC090C6C-3D2D-4C98-A19D-0C6138FAC1EF}" type="parTrans" cxnId="{5DCA91A0-0B57-4BBB-8B33-8B087D9D118B}">
      <dgm:prSet/>
      <dgm:spPr/>
      <dgm:t>
        <a:bodyPr/>
        <a:lstStyle/>
        <a:p>
          <a:endParaRPr lang="en-US"/>
        </a:p>
      </dgm:t>
    </dgm:pt>
    <dgm:pt modelId="{7566132A-0F47-411E-A305-892A59AC9846}" type="sibTrans" cxnId="{5DCA91A0-0B57-4BBB-8B33-8B087D9D118B}">
      <dgm:prSet/>
      <dgm:spPr/>
      <dgm:t>
        <a:bodyPr/>
        <a:lstStyle/>
        <a:p>
          <a:endParaRPr lang="en-US"/>
        </a:p>
      </dgm:t>
    </dgm:pt>
    <dgm:pt modelId="{57A82D28-7F11-4BD9-BCAD-8B93EFC460EE}" type="pres">
      <dgm:prSet presAssocID="{8959045B-95EA-4CAB-B79C-9338A13688F1}" presName="linear" presStyleCnt="0">
        <dgm:presLayoutVars>
          <dgm:animLvl val="lvl"/>
          <dgm:resizeHandles val="exact"/>
        </dgm:presLayoutVars>
      </dgm:prSet>
      <dgm:spPr/>
    </dgm:pt>
    <dgm:pt modelId="{6E771070-155D-427B-A26A-5F1CB266F96B}" type="pres">
      <dgm:prSet presAssocID="{2D756C1F-56C9-45E9-950B-3678F051A95A}" presName="parentText" presStyleLbl="node1" presStyleIdx="0" presStyleCnt="2">
        <dgm:presLayoutVars>
          <dgm:chMax val="0"/>
          <dgm:bulletEnabled val="1"/>
        </dgm:presLayoutVars>
      </dgm:prSet>
      <dgm:spPr/>
    </dgm:pt>
    <dgm:pt modelId="{A4F80109-A830-4BFF-BA68-46191E32354E}" type="pres">
      <dgm:prSet presAssocID="{F47CD1F1-9581-4956-A223-72DB9D6D7D8F}" presName="spacer" presStyleCnt="0"/>
      <dgm:spPr/>
    </dgm:pt>
    <dgm:pt modelId="{25087FD2-7CC9-411B-831B-65DB812E6F68}" type="pres">
      <dgm:prSet presAssocID="{483115C9-8C44-44A5-8795-7D11D766BF08}" presName="parentText" presStyleLbl="node1" presStyleIdx="1" presStyleCnt="2">
        <dgm:presLayoutVars>
          <dgm:chMax val="0"/>
          <dgm:bulletEnabled val="1"/>
        </dgm:presLayoutVars>
      </dgm:prSet>
      <dgm:spPr/>
    </dgm:pt>
  </dgm:ptLst>
  <dgm:cxnLst>
    <dgm:cxn modelId="{CFF1466D-1567-49DB-B852-E19AE99F0BC1}" type="presOf" srcId="{8959045B-95EA-4CAB-B79C-9338A13688F1}" destId="{57A82D28-7F11-4BD9-BCAD-8B93EFC460EE}" srcOrd="0" destOrd="0" presId="urn:microsoft.com/office/officeart/2005/8/layout/vList2"/>
    <dgm:cxn modelId="{A3FCFB8B-DD27-48DD-8DB0-48D598FEDA9E}" srcId="{8959045B-95EA-4CAB-B79C-9338A13688F1}" destId="{2D756C1F-56C9-45E9-950B-3678F051A95A}" srcOrd="0" destOrd="0" parTransId="{CE8DD45C-6B6F-408D-801C-25F7D5D91D1F}" sibTransId="{F47CD1F1-9581-4956-A223-72DB9D6D7D8F}"/>
    <dgm:cxn modelId="{5DCA91A0-0B57-4BBB-8B33-8B087D9D118B}" srcId="{8959045B-95EA-4CAB-B79C-9338A13688F1}" destId="{483115C9-8C44-44A5-8795-7D11D766BF08}" srcOrd="1" destOrd="0" parTransId="{BC090C6C-3D2D-4C98-A19D-0C6138FAC1EF}" sibTransId="{7566132A-0F47-411E-A305-892A59AC9846}"/>
    <dgm:cxn modelId="{83467AD5-8129-4A65-98F1-DA6F5BA84087}" type="presOf" srcId="{2D756C1F-56C9-45E9-950B-3678F051A95A}" destId="{6E771070-155D-427B-A26A-5F1CB266F96B}" srcOrd="0" destOrd="0" presId="urn:microsoft.com/office/officeart/2005/8/layout/vList2"/>
    <dgm:cxn modelId="{6045EFD5-7983-4CF4-9699-FBC9BC860A3F}" type="presOf" srcId="{483115C9-8C44-44A5-8795-7D11D766BF08}" destId="{25087FD2-7CC9-411B-831B-65DB812E6F68}" srcOrd="0" destOrd="0" presId="urn:microsoft.com/office/officeart/2005/8/layout/vList2"/>
    <dgm:cxn modelId="{4AF0D628-9795-4CA3-BD18-F8442E369459}" type="presParOf" srcId="{57A82D28-7F11-4BD9-BCAD-8B93EFC460EE}" destId="{6E771070-155D-427B-A26A-5F1CB266F96B}" srcOrd="0" destOrd="0" presId="urn:microsoft.com/office/officeart/2005/8/layout/vList2"/>
    <dgm:cxn modelId="{B5AC1C6E-B714-4468-B79B-1BFB2B6B4089}" type="presParOf" srcId="{57A82D28-7F11-4BD9-BCAD-8B93EFC460EE}" destId="{A4F80109-A830-4BFF-BA68-46191E32354E}" srcOrd="1" destOrd="0" presId="urn:microsoft.com/office/officeart/2005/8/layout/vList2"/>
    <dgm:cxn modelId="{56C91782-E5D6-4B30-A3A1-622B32675EA2}" type="presParOf" srcId="{57A82D28-7F11-4BD9-BCAD-8B93EFC460EE}" destId="{25087FD2-7CC9-411B-831B-65DB812E6F68}" srcOrd="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BBBD438-E606-4610-B579-D3458B6E88CB}" type="doc">
      <dgm:prSet loTypeId="urn:microsoft.com/office/officeart/2008/layout/LinedList" loCatId="list" qsTypeId="urn:microsoft.com/office/officeart/2005/8/quickstyle/simple2" qsCatId="simple" csTypeId="urn:microsoft.com/office/officeart/2005/8/colors/accent5_2" csCatId="accent5" phldr="1"/>
      <dgm:spPr/>
      <dgm:t>
        <a:bodyPr/>
        <a:lstStyle/>
        <a:p>
          <a:endParaRPr lang="en-US"/>
        </a:p>
      </dgm:t>
    </dgm:pt>
    <dgm:pt modelId="{7F69464F-62BF-4193-B688-5C886B7AB688}">
      <dgm:prSet/>
      <dgm:spPr/>
      <dgm:t>
        <a:bodyPr/>
        <a:lstStyle/>
        <a:p>
          <a:r>
            <a:rPr lang="en-US" dirty="0"/>
            <a:t>CRESO </a:t>
          </a:r>
        </a:p>
      </dgm:t>
    </dgm:pt>
    <dgm:pt modelId="{ABFEB0E7-35DC-43D9-9B22-63ABC99D235A}" type="parTrans" cxnId="{55982802-FB24-49E7-BA6F-DB5673185DE8}">
      <dgm:prSet/>
      <dgm:spPr/>
      <dgm:t>
        <a:bodyPr/>
        <a:lstStyle/>
        <a:p>
          <a:endParaRPr lang="en-US"/>
        </a:p>
      </dgm:t>
    </dgm:pt>
    <dgm:pt modelId="{97A440B9-0C9A-4DE8-8672-7096FAF8F406}" type="sibTrans" cxnId="{55982802-FB24-49E7-BA6F-DB5673185DE8}">
      <dgm:prSet/>
      <dgm:spPr/>
      <dgm:t>
        <a:bodyPr/>
        <a:lstStyle/>
        <a:p>
          <a:endParaRPr lang="en-US"/>
        </a:p>
      </dgm:t>
    </dgm:pt>
    <dgm:pt modelId="{CFC5B6CB-F8A5-451E-9AA6-F6CF63A8B3AC}">
      <dgm:prSet/>
      <dgm:spPr/>
      <dgm:t>
        <a:bodyPr/>
        <a:lstStyle/>
        <a:p>
          <a:r>
            <a:rPr lang="en-US" dirty="0"/>
            <a:t>L-Curve </a:t>
          </a:r>
        </a:p>
      </dgm:t>
    </dgm:pt>
    <dgm:pt modelId="{551230D8-8865-4FF7-BE9A-23F9AAB7E54E}" type="parTrans" cxnId="{930B2753-8028-4BB2-BDE4-46D44175EDB5}">
      <dgm:prSet/>
      <dgm:spPr/>
      <dgm:t>
        <a:bodyPr/>
        <a:lstStyle/>
        <a:p>
          <a:endParaRPr lang="en-US"/>
        </a:p>
      </dgm:t>
    </dgm:pt>
    <dgm:pt modelId="{E04AC985-C61B-46E8-AAC0-ED22D5DEAA10}" type="sibTrans" cxnId="{930B2753-8028-4BB2-BDE4-46D44175EDB5}">
      <dgm:prSet/>
      <dgm:spPr/>
      <dgm:t>
        <a:bodyPr/>
        <a:lstStyle/>
        <a:p>
          <a:endParaRPr lang="en-US"/>
        </a:p>
      </dgm:t>
    </dgm:pt>
    <dgm:pt modelId="{88AF8152-914C-4FE5-A8AC-50DDBAB685D3}">
      <dgm:prSet/>
      <dgm:spPr/>
      <dgm:t>
        <a:bodyPr/>
        <a:lstStyle/>
        <a:p>
          <a:r>
            <a:rPr lang="en-US"/>
            <a:t>U-Curve</a:t>
          </a:r>
        </a:p>
      </dgm:t>
    </dgm:pt>
    <dgm:pt modelId="{F60915E8-BB27-4FF7-9947-D7226CB9474E}" type="parTrans" cxnId="{10898897-706F-4D5A-A980-336072770851}">
      <dgm:prSet/>
      <dgm:spPr/>
      <dgm:t>
        <a:bodyPr/>
        <a:lstStyle/>
        <a:p>
          <a:endParaRPr lang="en-US"/>
        </a:p>
      </dgm:t>
    </dgm:pt>
    <dgm:pt modelId="{6AA6ECF6-3963-4089-BE63-5F588363D994}" type="sibTrans" cxnId="{10898897-706F-4D5A-A980-336072770851}">
      <dgm:prSet/>
      <dgm:spPr/>
      <dgm:t>
        <a:bodyPr/>
        <a:lstStyle/>
        <a:p>
          <a:endParaRPr lang="en-US"/>
        </a:p>
      </dgm:t>
    </dgm:pt>
    <dgm:pt modelId="{D8ECFB31-5507-4627-9DA5-D756F332382D}">
      <dgm:prSet/>
      <dgm:spPr/>
      <dgm:t>
        <a:bodyPr/>
        <a:lstStyle/>
        <a:p>
          <a:r>
            <a:rPr lang="en-US" dirty="0"/>
            <a:t>Automated Discrete Picard Condition **</a:t>
          </a:r>
        </a:p>
      </dgm:t>
    </dgm:pt>
    <dgm:pt modelId="{1594DCB1-F9B8-42B5-BFB7-965E102B10F4}" type="parTrans" cxnId="{5A1A0B69-4010-47A2-BFF5-3110AAA8AB3A}">
      <dgm:prSet/>
      <dgm:spPr/>
      <dgm:t>
        <a:bodyPr/>
        <a:lstStyle/>
        <a:p>
          <a:endParaRPr lang="en-US"/>
        </a:p>
      </dgm:t>
    </dgm:pt>
    <dgm:pt modelId="{DFCBC3F2-424B-4B7B-998F-BE61B65696AC}" type="sibTrans" cxnId="{5A1A0B69-4010-47A2-BFF5-3110AAA8AB3A}">
      <dgm:prSet/>
      <dgm:spPr/>
      <dgm:t>
        <a:bodyPr/>
        <a:lstStyle/>
        <a:p>
          <a:endParaRPr lang="en-US"/>
        </a:p>
      </dgm:t>
    </dgm:pt>
    <dgm:pt modelId="{ABCF24FA-3C68-4526-843F-0D53B0091079}" type="pres">
      <dgm:prSet presAssocID="{8BBBD438-E606-4610-B579-D3458B6E88CB}" presName="vert0" presStyleCnt="0">
        <dgm:presLayoutVars>
          <dgm:dir/>
          <dgm:animOne val="branch"/>
          <dgm:animLvl val="lvl"/>
        </dgm:presLayoutVars>
      </dgm:prSet>
      <dgm:spPr/>
    </dgm:pt>
    <dgm:pt modelId="{D62E0915-47B4-4B02-ADA9-1848B65B823D}" type="pres">
      <dgm:prSet presAssocID="{7F69464F-62BF-4193-B688-5C886B7AB688}" presName="thickLine" presStyleLbl="alignNode1" presStyleIdx="0" presStyleCnt="4"/>
      <dgm:spPr/>
    </dgm:pt>
    <dgm:pt modelId="{9C37B08F-3254-41C8-9E29-E198BB423E7D}" type="pres">
      <dgm:prSet presAssocID="{7F69464F-62BF-4193-B688-5C886B7AB688}" presName="horz1" presStyleCnt="0"/>
      <dgm:spPr/>
    </dgm:pt>
    <dgm:pt modelId="{FEE688B9-73E1-4E13-9823-5B2B7723FAED}" type="pres">
      <dgm:prSet presAssocID="{7F69464F-62BF-4193-B688-5C886B7AB688}" presName="tx1" presStyleLbl="revTx" presStyleIdx="0" presStyleCnt="4"/>
      <dgm:spPr/>
    </dgm:pt>
    <dgm:pt modelId="{5C184818-FDA9-4F8B-B3FD-92C7244F48C2}" type="pres">
      <dgm:prSet presAssocID="{7F69464F-62BF-4193-B688-5C886B7AB688}" presName="vert1" presStyleCnt="0"/>
      <dgm:spPr/>
    </dgm:pt>
    <dgm:pt modelId="{4BF3A98E-8CFA-4E69-AB42-2F7D82672584}" type="pres">
      <dgm:prSet presAssocID="{CFC5B6CB-F8A5-451E-9AA6-F6CF63A8B3AC}" presName="thickLine" presStyleLbl="alignNode1" presStyleIdx="1" presStyleCnt="4"/>
      <dgm:spPr/>
    </dgm:pt>
    <dgm:pt modelId="{B0F32933-1CB7-4E3B-9811-ED98AE13F375}" type="pres">
      <dgm:prSet presAssocID="{CFC5B6CB-F8A5-451E-9AA6-F6CF63A8B3AC}" presName="horz1" presStyleCnt="0"/>
      <dgm:spPr/>
    </dgm:pt>
    <dgm:pt modelId="{EDB16FE7-A8BF-472A-AEAF-27C98B0EC855}" type="pres">
      <dgm:prSet presAssocID="{CFC5B6CB-F8A5-451E-9AA6-F6CF63A8B3AC}" presName="tx1" presStyleLbl="revTx" presStyleIdx="1" presStyleCnt="4"/>
      <dgm:spPr/>
    </dgm:pt>
    <dgm:pt modelId="{B9EDC633-24CF-4DE0-8B9F-B910AF72C495}" type="pres">
      <dgm:prSet presAssocID="{CFC5B6CB-F8A5-451E-9AA6-F6CF63A8B3AC}" presName="vert1" presStyleCnt="0"/>
      <dgm:spPr/>
    </dgm:pt>
    <dgm:pt modelId="{2E834CBC-CB36-48EB-9B00-E6C6617AD1F6}" type="pres">
      <dgm:prSet presAssocID="{88AF8152-914C-4FE5-A8AC-50DDBAB685D3}" presName="thickLine" presStyleLbl="alignNode1" presStyleIdx="2" presStyleCnt="4"/>
      <dgm:spPr/>
    </dgm:pt>
    <dgm:pt modelId="{ABB5BC03-E16D-41E4-BBC2-33E02ADBB81A}" type="pres">
      <dgm:prSet presAssocID="{88AF8152-914C-4FE5-A8AC-50DDBAB685D3}" presName="horz1" presStyleCnt="0"/>
      <dgm:spPr/>
    </dgm:pt>
    <dgm:pt modelId="{94509A89-4644-401A-AAA5-E40C55F0A9D0}" type="pres">
      <dgm:prSet presAssocID="{88AF8152-914C-4FE5-A8AC-50DDBAB685D3}" presName="tx1" presStyleLbl="revTx" presStyleIdx="2" presStyleCnt="4"/>
      <dgm:spPr/>
    </dgm:pt>
    <dgm:pt modelId="{A86DDF98-3860-4C0C-8EB0-A9F2613EE3B2}" type="pres">
      <dgm:prSet presAssocID="{88AF8152-914C-4FE5-A8AC-50DDBAB685D3}" presName="vert1" presStyleCnt="0"/>
      <dgm:spPr/>
    </dgm:pt>
    <dgm:pt modelId="{F90D2E60-A0AB-4387-A53F-D2B11D82A791}" type="pres">
      <dgm:prSet presAssocID="{D8ECFB31-5507-4627-9DA5-D756F332382D}" presName="thickLine" presStyleLbl="alignNode1" presStyleIdx="3" presStyleCnt="4"/>
      <dgm:spPr/>
    </dgm:pt>
    <dgm:pt modelId="{AD61E848-F3C5-4245-869F-8677C404D38F}" type="pres">
      <dgm:prSet presAssocID="{D8ECFB31-5507-4627-9DA5-D756F332382D}" presName="horz1" presStyleCnt="0"/>
      <dgm:spPr/>
    </dgm:pt>
    <dgm:pt modelId="{FD8C78AD-E8EA-4B63-96EF-132EA3FD5337}" type="pres">
      <dgm:prSet presAssocID="{D8ECFB31-5507-4627-9DA5-D756F332382D}" presName="tx1" presStyleLbl="revTx" presStyleIdx="3" presStyleCnt="4"/>
      <dgm:spPr/>
    </dgm:pt>
    <dgm:pt modelId="{F3C61371-BE6B-4867-A76C-9B0F5733D2AB}" type="pres">
      <dgm:prSet presAssocID="{D8ECFB31-5507-4627-9DA5-D756F332382D}" presName="vert1" presStyleCnt="0"/>
      <dgm:spPr/>
    </dgm:pt>
  </dgm:ptLst>
  <dgm:cxnLst>
    <dgm:cxn modelId="{55982802-FB24-49E7-BA6F-DB5673185DE8}" srcId="{8BBBD438-E606-4610-B579-D3458B6E88CB}" destId="{7F69464F-62BF-4193-B688-5C886B7AB688}" srcOrd="0" destOrd="0" parTransId="{ABFEB0E7-35DC-43D9-9B22-63ABC99D235A}" sibTransId="{97A440B9-0C9A-4DE8-8672-7096FAF8F406}"/>
    <dgm:cxn modelId="{0C556407-F692-456C-9872-35A59A7C0FB1}" type="presOf" srcId="{CFC5B6CB-F8A5-451E-9AA6-F6CF63A8B3AC}" destId="{EDB16FE7-A8BF-472A-AEAF-27C98B0EC855}" srcOrd="0" destOrd="0" presId="urn:microsoft.com/office/officeart/2008/layout/LinedList"/>
    <dgm:cxn modelId="{9C955709-A46F-422A-B9A9-1D7290D7C6FB}" type="presOf" srcId="{D8ECFB31-5507-4627-9DA5-D756F332382D}" destId="{FD8C78AD-E8EA-4B63-96EF-132EA3FD5337}" srcOrd="0" destOrd="0" presId="urn:microsoft.com/office/officeart/2008/layout/LinedList"/>
    <dgm:cxn modelId="{5A1A0B69-4010-47A2-BFF5-3110AAA8AB3A}" srcId="{8BBBD438-E606-4610-B579-D3458B6E88CB}" destId="{D8ECFB31-5507-4627-9DA5-D756F332382D}" srcOrd="3" destOrd="0" parTransId="{1594DCB1-F9B8-42B5-BFB7-965E102B10F4}" sibTransId="{DFCBC3F2-424B-4B7B-998F-BE61B65696AC}"/>
    <dgm:cxn modelId="{930B2753-8028-4BB2-BDE4-46D44175EDB5}" srcId="{8BBBD438-E606-4610-B579-D3458B6E88CB}" destId="{CFC5B6CB-F8A5-451E-9AA6-F6CF63A8B3AC}" srcOrd="1" destOrd="0" parTransId="{551230D8-8865-4FF7-BE9A-23F9AAB7E54E}" sibTransId="{E04AC985-C61B-46E8-AAC0-ED22D5DEAA10}"/>
    <dgm:cxn modelId="{835A1E96-2F0B-4EC2-948B-2028207BC79A}" type="presOf" srcId="{8BBBD438-E606-4610-B579-D3458B6E88CB}" destId="{ABCF24FA-3C68-4526-843F-0D53B0091079}" srcOrd="0" destOrd="0" presId="urn:microsoft.com/office/officeart/2008/layout/LinedList"/>
    <dgm:cxn modelId="{10898897-706F-4D5A-A980-336072770851}" srcId="{8BBBD438-E606-4610-B579-D3458B6E88CB}" destId="{88AF8152-914C-4FE5-A8AC-50DDBAB685D3}" srcOrd="2" destOrd="0" parTransId="{F60915E8-BB27-4FF7-9947-D7226CB9474E}" sibTransId="{6AA6ECF6-3963-4089-BE63-5F588363D994}"/>
    <dgm:cxn modelId="{80681DCA-EBD4-4060-A855-5F078A5458B3}" type="presOf" srcId="{7F69464F-62BF-4193-B688-5C886B7AB688}" destId="{FEE688B9-73E1-4E13-9823-5B2B7723FAED}" srcOrd="0" destOrd="0" presId="urn:microsoft.com/office/officeart/2008/layout/LinedList"/>
    <dgm:cxn modelId="{B05E96FB-9DB5-474B-AA9E-2F7BF43082E3}" type="presOf" srcId="{88AF8152-914C-4FE5-A8AC-50DDBAB685D3}" destId="{94509A89-4644-401A-AAA5-E40C55F0A9D0}" srcOrd="0" destOrd="0" presId="urn:microsoft.com/office/officeart/2008/layout/LinedList"/>
    <dgm:cxn modelId="{BB069D1E-B84F-49EA-A034-C1EDF7D273A0}" type="presParOf" srcId="{ABCF24FA-3C68-4526-843F-0D53B0091079}" destId="{D62E0915-47B4-4B02-ADA9-1848B65B823D}" srcOrd="0" destOrd="0" presId="urn:microsoft.com/office/officeart/2008/layout/LinedList"/>
    <dgm:cxn modelId="{71B323A6-2BF0-49F9-9197-841B78891B8B}" type="presParOf" srcId="{ABCF24FA-3C68-4526-843F-0D53B0091079}" destId="{9C37B08F-3254-41C8-9E29-E198BB423E7D}" srcOrd="1" destOrd="0" presId="urn:microsoft.com/office/officeart/2008/layout/LinedList"/>
    <dgm:cxn modelId="{C388E131-02AB-4B0D-927E-DC8D12C485AC}" type="presParOf" srcId="{9C37B08F-3254-41C8-9E29-E198BB423E7D}" destId="{FEE688B9-73E1-4E13-9823-5B2B7723FAED}" srcOrd="0" destOrd="0" presId="urn:microsoft.com/office/officeart/2008/layout/LinedList"/>
    <dgm:cxn modelId="{590E190B-8CCB-4B16-8542-85231000C84D}" type="presParOf" srcId="{9C37B08F-3254-41C8-9E29-E198BB423E7D}" destId="{5C184818-FDA9-4F8B-B3FD-92C7244F48C2}" srcOrd="1" destOrd="0" presId="urn:microsoft.com/office/officeart/2008/layout/LinedList"/>
    <dgm:cxn modelId="{9FD83DBC-CDAA-4940-8ECD-CC268882AD08}" type="presParOf" srcId="{ABCF24FA-3C68-4526-843F-0D53B0091079}" destId="{4BF3A98E-8CFA-4E69-AB42-2F7D82672584}" srcOrd="2" destOrd="0" presId="urn:microsoft.com/office/officeart/2008/layout/LinedList"/>
    <dgm:cxn modelId="{C64D7AA0-2BF9-41E3-AD26-97F1C82A57FA}" type="presParOf" srcId="{ABCF24FA-3C68-4526-843F-0D53B0091079}" destId="{B0F32933-1CB7-4E3B-9811-ED98AE13F375}" srcOrd="3" destOrd="0" presId="urn:microsoft.com/office/officeart/2008/layout/LinedList"/>
    <dgm:cxn modelId="{3C7675C2-CABF-4E32-87B9-31C01BA1629A}" type="presParOf" srcId="{B0F32933-1CB7-4E3B-9811-ED98AE13F375}" destId="{EDB16FE7-A8BF-472A-AEAF-27C98B0EC855}" srcOrd="0" destOrd="0" presId="urn:microsoft.com/office/officeart/2008/layout/LinedList"/>
    <dgm:cxn modelId="{8C3DCAA7-373B-464A-98F7-13557A8D4073}" type="presParOf" srcId="{B0F32933-1CB7-4E3B-9811-ED98AE13F375}" destId="{B9EDC633-24CF-4DE0-8B9F-B910AF72C495}" srcOrd="1" destOrd="0" presId="urn:microsoft.com/office/officeart/2008/layout/LinedList"/>
    <dgm:cxn modelId="{779E6EFF-2A85-40C4-A8C1-299D46FF169B}" type="presParOf" srcId="{ABCF24FA-3C68-4526-843F-0D53B0091079}" destId="{2E834CBC-CB36-48EB-9B00-E6C6617AD1F6}" srcOrd="4" destOrd="0" presId="urn:microsoft.com/office/officeart/2008/layout/LinedList"/>
    <dgm:cxn modelId="{36289599-C4BB-451A-8C52-4B38A3C87B99}" type="presParOf" srcId="{ABCF24FA-3C68-4526-843F-0D53B0091079}" destId="{ABB5BC03-E16D-41E4-BBC2-33E02ADBB81A}" srcOrd="5" destOrd="0" presId="urn:microsoft.com/office/officeart/2008/layout/LinedList"/>
    <dgm:cxn modelId="{77A37085-9427-49AE-AD51-B4BBB6F35ECF}" type="presParOf" srcId="{ABB5BC03-E16D-41E4-BBC2-33E02ADBB81A}" destId="{94509A89-4644-401A-AAA5-E40C55F0A9D0}" srcOrd="0" destOrd="0" presId="urn:microsoft.com/office/officeart/2008/layout/LinedList"/>
    <dgm:cxn modelId="{2571D97D-CEB8-4B79-962D-60546B52122B}" type="presParOf" srcId="{ABB5BC03-E16D-41E4-BBC2-33E02ADBB81A}" destId="{A86DDF98-3860-4C0C-8EB0-A9F2613EE3B2}" srcOrd="1" destOrd="0" presId="urn:microsoft.com/office/officeart/2008/layout/LinedList"/>
    <dgm:cxn modelId="{26514E3A-51D9-4F8E-AD76-880F84519910}" type="presParOf" srcId="{ABCF24FA-3C68-4526-843F-0D53B0091079}" destId="{F90D2E60-A0AB-4387-A53F-D2B11D82A791}" srcOrd="6" destOrd="0" presId="urn:microsoft.com/office/officeart/2008/layout/LinedList"/>
    <dgm:cxn modelId="{56DC98A7-DEE9-4CD7-A07E-67076643F664}" type="presParOf" srcId="{ABCF24FA-3C68-4526-843F-0D53B0091079}" destId="{AD61E848-F3C5-4245-869F-8677C404D38F}" srcOrd="7" destOrd="0" presId="urn:microsoft.com/office/officeart/2008/layout/LinedList"/>
    <dgm:cxn modelId="{A5EB15EE-0D1C-4DC7-B034-0689947F78A4}" type="presParOf" srcId="{AD61E848-F3C5-4245-869F-8677C404D38F}" destId="{FD8C78AD-E8EA-4B63-96EF-132EA3FD5337}" srcOrd="0" destOrd="0" presId="urn:microsoft.com/office/officeart/2008/layout/LinedList"/>
    <dgm:cxn modelId="{59B7326E-4BDC-48E0-B459-C7C8C6453228}" type="presParOf" srcId="{AD61E848-F3C5-4245-869F-8677C404D38F}" destId="{F3C61371-BE6B-4867-A76C-9B0F5733D2AB}" srcOrd="1" destOrd="0" presId="urn:microsoft.com/office/officeart/2008/layout/LinedList"/>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771070-155D-427B-A26A-5F1CB266F96B}">
      <dsp:nvSpPr>
        <dsp:cNvPr id="0" name=""/>
        <dsp:cNvSpPr/>
      </dsp:nvSpPr>
      <dsp:spPr>
        <a:xfrm>
          <a:off x="0" y="38139"/>
          <a:ext cx="10058399" cy="1790100"/>
        </a:xfrm>
        <a:prstGeom prst="roundRect">
          <a:avLst/>
        </a:prstGeom>
        <a:solidFill>
          <a:schemeClr val="accent5">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1450" tIns="171450" rIns="171450" bIns="171450" numCol="1" spcCol="1270" anchor="ctr" anchorCtr="0">
          <a:noAutofit/>
        </a:bodyPr>
        <a:lstStyle/>
        <a:p>
          <a:pPr marL="0" lvl="0" indent="0" algn="l" defTabSz="2000250">
            <a:lnSpc>
              <a:spcPct val="90000"/>
            </a:lnSpc>
            <a:spcBef>
              <a:spcPct val="0"/>
            </a:spcBef>
            <a:spcAft>
              <a:spcPct val="35000"/>
            </a:spcAft>
            <a:buNone/>
          </a:pPr>
          <a:r>
            <a:rPr lang="en-US" sz="4500" kern="1200"/>
            <a:t>Forward Model: Method of Fundamental Solutions (MFS)</a:t>
          </a:r>
        </a:p>
      </dsp:txBody>
      <dsp:txXfrm>
        <a:off x="87385" y="125524"/>
        <a:ext cx="9883629" cy="1615330"/>
      </dsp:txXfrm>
    </dsp:sp>
    <dsp:sp modelId="{25087FD2-7CC9-411B-831B-65DB812E6F68}">
      <dsp:nvSpPr>
        <dsp:cNvPr id="0" name=""/>
        <dsp:cNvSpPr/>
      </dsp:nvSpPr>
      <dsp:spPr>
        <a:xfrm>
          <a:off x="0" y="1957840"/>
          <a:ext cx="10058399" cy="1790100"/>
        </a:xfrm>
        <a:prstGeom prst="roundRect">
          <a:avLst/>
        </a:prstGeom>
        <a:solidFill>
          <a:schemeClr val="accent5">
            <a:hueOff val="2127120"/>
            <a:satOff val="-23891"/>
            <a:lumOff val="-5098"/>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1450" tIns="171450" rIns="171450" bIns="171450" numCol="1" spcCol="1270" anchor="ctr" anchorCtr="0">
          <a:noAutofit/>
        </a:bodyPr>
        <a:lstStyle/>
        <a:p>
          <a:pPr marL="0" lvl="0" indent="0" algn="l" defTabSz="2000250">
            <a:lnSpc>
              <a:spcPct val="90000"/>
            </a:lnSpc>
            <a:spcBef>
              <a:spcPct val="0"/>
            </a:spcBef>
            <a:spcAft>
              <a:spcPct val="35000"/>
            </a:spcAft>
            <a:buNone/>
          </a:pPr>
          <a:r>
            <a:rPr lang="en-US" sz="4500" kern="1200"/>
            <a:t>Inverse Solution: Tikhonov Regularization</a:t>
          </a:r>
        </a:p>
      </dsp:txBody>
      <dsp:txXfrm>
        <a:off x="87385" y="2045225"/>
        <a:ext cx="9883629" cy="161533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2E0915-47B4-4B02-ADA9-1848B65B823D}">
      <dsp:nvSpPr>
        <dsp:cNvPr id="0" name=""/>
        <dsp:cNvSpPr/>
      </dsp:nvSpPr>
      <dsp:spPr>
        <a:xfrm>
          <a:off x="0" y="0"/>
          <a:ext cx="6847996" cy="0"/>
        </a:xfrm>
        <a:prstGeom prst="line">
          <a:avLst/>
        </a:prstGeom>
        <a:solidFill>
          <a:schemeClr val="accent5">
            <a:hueOff val="0"/>
            <a:satOff val="0"/>
            <a:lumOff val="0"/>
            <a:alphaOff val="0"/>
          </a:schemeClr>
        </a:solidFill>
        <a:ln w="15875" cap="flat" cmpd="sng" algn="ctr">
          <a:solidFill>
            <a:schemeClr val="accent5">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sp>
    <dsp:sp modelId="{FEE688B9-73E1-4E13-9823-5B2B7723FAED}">
      <dsp:nvSpPr>
        <dsp:cNvPr id="0" name=""/>
        <dsp:cNvSpPr/>
      </dsp:nvSpPr>
      <dsp:spPr>
        <a:xfrm>
          <a:off x="0" y="0"/>
          <a:ext cx="6847996" cy="9175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marL="0" lvl="0" indent="0" algn="l" defTabSz="1422400">
            <a:lnSpc>
              <a:spcPct val="90000"/>
            </a:lnSpc>
            <a:spcBef>
              <a:spcPct val="0"/>
            </a:spcBef>
            <a:spcAft>
              <a:spcPct val="35000"/>
            </a:spcAft>
            <a:buNone/>
          </a:pPr>
          <a:r>
            <a:rPr lang="en-US" sz="3200" kern="1200" dirty="0"/>
            <a:t>CRESO </a:t>
          </a:r>
        </a:p>
      </dsp:txBody>
      <dsp:txXfrm>
        <a:off x="0" y="0"/>
        <a:ext cx="6847996" cy="917544"/>
      </dsp:txXfrm>
    </dsp:sp>
    <dsp:sp modelId="{4BF3A98E-8CFA-4E69-AB42-2F7D82672584}">
      <dsp:nvSpPr>
        <dsp:cNvPr id="0" name=""/>
        <dsp:cNvSpPr/>
      </dsp:nvSpPr>
      <dsp:spPr>
        <a:xfrm>
          <a:off x="0" y="917545"/>
          <a:ext cx="6847996" cy="0"/>
        </a:xfrm>
        <a:prstGeom prst="line">
          <a:avLst/>
        </a:prstGeom>
        <a:solidFill>
          <a:schemeClr val="accent5">
            <a:hueOff val="0"/>
            <a:satOff val="0"/>
            <a:lumOff val="0"/>
            <a:alphaOff val="0"/>
          </a:schemeClr>
        </a:solidFill>
        <a:ln w="15875" cap="flat" cmpd="sng" algn="ctr">
          <a:solidFill>
            <a:schemeClr val="accent5">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sp>
    <dsp:sp modelId="{EDB16FE7-A8BF-472A-AEAF-27C98B0EC855}">
      <dsp:nvSpPr>
        <dsp:cNvPr id="0" name=""/>
        <dsp:cNvSpPr/>
      </dsp:nvSpPr>
      <dsp:spPr>
        <a:xfrm>
          <a:off x="0" y="917544"/>
          <a:ext cx="6847996" cy="9175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marL="0" lvl="0" indent="0" algn="l" defTabSz="1422400">
            <a:lnSpc>
              <a:spcPct val="90000"/>
            </a:lnSpc>
            <a:spcBef>
              <a:spcPct val="0"/>
            </a:spcBef>
            <a:spcAft>
              <a:spcPct val="35000"/>
            </a:spcAft>
            <a:buNone/>
          </a:pPr>
          <a:r>
            <a:rPr lang="en-US" sz="3200" kern="1200" dirty="0"/>
            <a:t>L-Curve </a:t>
          </a:r>
        </a:p>
      </dsp:txBody>
      <dsp:txXfrm>
        <a:off x="0" y="917544"/>
        <a:ext cx="6847996" cy="917544"/>
      </dsp:txXfrm>
    </dsp:sp>
    <dsp:sp modelId="{2E834CBC-CB36-48EB-9B00-E6C6617AD1F6}">
      <dsp:nvSpPr>
        <dsp:cNvPr id="0" name=""/>
        <dsp:cNvSpPr/>
      </dsp:nvSpPr>
      <dsp:spPr>
        <a:xfrm>
          <a:off x="0" y="1835090"/>
          <a:ext cx="6847996" cy="0"/>
        </a:xfrm>
        <a:prstGeom prst="line">
          <a:avLst/>
        </a:prstGeom>
        <a:solidFill>
          <a:schemeClr val="accent5">
            <a:hueOff val="0"/>
            <a:satOff val="0"/>
            <a:lumOff val="0"/>
            <a:alphaOff val="0"/>
          </a:schemeClr>
        </a:solidFill>
        <a:ln w="15875" cap="flat" cmpd="sng" algn="ctr">
          <a:solidFill>
            <a:schemeClr val="accent5">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sp>
    <dsp:sp modelId="{94509A89-4644-401A-AAA5-E40C55F0A9D0}">
      <dsp:nvSpPr>
        <dsp:cNvPr id="0" name=""/>
        <dsp:cNvSpPr/>
      </dsp:nvSpPr>
      <dsp:spPr>
        <a:xfrm>
          <a:off x="0" y="1835089"/>
          <a:ext cx="6847996" cy="9175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marL="0" lvl="0" indent="0" algn="l" defTabSz="1422400">
            <a:lnSpc>
              <a:spcPct val="90000"/>
            </a:lnSpc>
            <a:spcBef>
              <a:spcPct val="0"/>
            </a:spcBef>
            <a:spcAft>
              <a:spcPct val="35000"/>
            </a:spcAft>
            <a:buNone/>
          </a:pPr>
          <a:r>
            <a:rPr lang="en-US" sz="3200" kern="1200"/>
            <a:t>U-Curve</a:t>
          </a:r>
        </a:p>
      </dsp:txBody>
      <dsp:txXfrm>
        <a:off x="0" y="1835089"/>
        <a:ext cx="6847996" cy="917544"/>
      </dsp:txXfrm>
    </dsp:sp>
    <dsp:sp modelId="{F90D2E60-A0AB-4387-A53F-D2B11D82A791}">
      <dsp:nvSpPr>
        <dsp:cNvPr id="0" name=""/>
        <dsp:cNvSpPr/>
      </dsp:nvSpPr>
      <dsp:spPr>
        <a:xfrm>
          <a:off x="0" y="2752634"/>
          <a:ext cx="6847996" cy="0"/>
        </a:xfrm>
        <a:prstGeom prst="line">
          <a:avLst/>
        </a:prstGeom>
        <a:solidFill>
          <a:schemeClr val="accent5">
            <a:hueOff val="0"/>
            <a:satOff val="0"/>
            <a:lumOff val="0"/>
            <a:alphaOff val="0"/>
          </a:schemeClr>
        </a:solidFill>
        <a:ln w="15875" cap="flat" cmpd="sng" algn="ctr">
          <a:solidFill>
            <a:schemeClr val="accent5">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sp>
    <dsp:sp modelId="{FD8C78AD-E8EA-4B63-96EF-132EA3FD5337}">
      <dsp:nvSpPr>
        <dsp:cNvPr id="0" name=""/>
        <dsp:cNvSpPr/>
      </dsp:nvSpPr>
      <dsp:spPr>
        <a:xfrm>
          <a:off x="0" y="2752634"/>
          <a:ext cx="6847996" cy="9175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marL="0" lvl="0" indent="0" algn="l" defTabSz="1422400">
            <a:lnSpc>
              <a:spcPct val="90000"/>
            </a:lnSpc>
            <a:spcBef>
              <a:spcPct val="0"/>
            </a:spcBef>
            <a:spcAft>
              <a:spcPct val="35000"/>
            </a:spcAft>
            <a:buNone/>
          </a:pPr>
          <a:r>
            <a:rPr lang="en-US" sz="3200" kern="1200" dirty="0"/>
            <a:t>Automated Discrete Picard Condition **</a:t>
          </a:r>
        </a:p>
      </dsp:txBody>
      <dsp:txXfrm>
        <a:off x="0" y="2752634"/>
        <a:ext cx="6847996" cy="917544"/>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60527F8-82CA-4C19-BFDC-3C94CAD97332}" type="datetimeFigureOut">
              <a:rPr lang="en-US" smtClean="0"/>
              <a:t>6/29/2022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0A64351-8D3F-401D-8388-B4EEF30818F6}" type="slidenum">
              <a:rPr lang="en-US" smtClean="0"/>
              <a:t>‹#›</a:t>
            </a:fld>
            <a:endParaRPr lang="en-US"/>
          </a:p>
        </p:txBody>
      </p:sp>
    </p:spTree>
    <p:extLst>
      <p:ext uri="{BB962C8B-B14F-4D97-AF65-F5344CB8AC3E}">
        <p14:creationId xmlns:p14="http://schemas.microsoft.com/office/powerpoint/2010/main" val="1975451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0A64351-8D3F-401D-8388-B4EEF30818F6}" type="slidenum">
              <a:rPr lang="en-US" smtClean="0"/>
              <a:t>1</a:t>
            </a:fld>
            <a:endParaRPr lang="en-US"/>
          </a:p>
        </p:txBody>
      </p:sp>
    </p:spTree>
    <p:extLst>
      <p:ext uri="{BB962C8B-B14F-4D97-AF65-F5344CB8AC3E}">
        <p14:creationId xmlns:p14="http://schemas.microsoft.com/office/powerpoint/2010/main" val="41288317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dirty="0">
                <a:solidFill>
                  <a:srgbClr val="000000"/>
                </a:solidFill>
                <a:effectLst/>
                <a:latin typeface="TimesNewRomanPSMT"/>
              </a:rPr>
              <a:t>We can express solution in terms of SVD analysis. Here we have the Tikhonov SVD filtering. We rewrite this term by dividing and multiplying </a:t>
            </a:r>
            <a:br>
              <a:rPr lang="en-US" sz="1800" b="0" i="0" dirty="0">
                <a:solidFill>
                  <a:srgbClr val="000000"/>
                </a:solidFill>
                <a:effectLst/>
                <a:latin typeface="TimesNewRomanPSMT"/>
              </a:rPr>
            </a:br>
            <a:r>
              <a:rPr lang="en-US" sz="1800" b="0" i="0" dirty="0">
                <a:solidFill>
                  <a:srgbClr val="000000"/>
                </a:solidFill>
                <a:effectLst/>
                <a:latin typeface="TimesNewRomanPSMT"/>
              </a:rPr>
              <a:t>That is, the </a:t>
            </a:r>
            <a:r>
              <a:rPr lang="en-US" sz="1800" b="0" i="0" dirty="0">
                <a:solidFill>
                  <a:srgbClr val="000000"/>
                </a:solidFill>
                <a:effectLst/>
                <a:latin typeface="CambriaMath"/>
              </a:rPr>
              <a:t>𝜎𝜎𝑖𝑖 </a:t>
            </a:r>
            <a:r>
              <a:rPr lang="en-US" sz="1800" b="0" i="0" dirty="0">
                <a:solidFill>
                  <a:srgbClr val="000000"/>
                </a:solidFill>
                <a:effectLst/>
                <a:latin typeface="TimesNewRomanPSMT"/>
              </a:rPr>
              <a:t>above the regularization parameter </a:t>
            </a:r>
            <a:r>
              <a:rPr lang="en-US" sz="1800" b="0" i="0" dirty="0">
                <a:solidFill>
                  <a:srgbClr val="000000"/>
                </a:solidFill>
                <a:effectLst/>
                <a:latin typeface="CambriaMath"/>
              </a:rPr>
              <a:t>𝛼𝛼 </a:t>
            </a:r>
            <a:r>
              <a:rPr lang="en-US" sz="1800" b="0" i="0" dirty="0">
                <a:solidFill>
                  <a:srgbClr val="000000"/>
                </a:solidFill>
                <a:effectLst/>
                <a:latin typeface="TimesNewRomanPSMT"/>
              </a:rPr>
              <a:t>(useful SVs) must decay to zero slower than the corresponding right hand side coefficients, </a:t>
            </a:r>
            <a:r>
              <a:rPr lang="en-US" sz="1800" b="0" i="0" dirty="0">
                <a:solidFill>
                  <a:srgbClr val="000000"/>
                </a:solidFill>
                <a:effectLst/>
                <a:latin typeface="CambriaMath"/>
              </a:rPr>
              <a:t>| 𝑢𝑢𝑖𝑖𝑇𝑇𝑏𝑏|</a:t>
            </a:r>
            <a:r>
              <a:rPr lang="en-US" dirty="0"/>
              <a:t> </a:t>
            </a:r>
            <a:br>
              <a:rPr lang="en-US" dirty="0"/>
            </a:br>
            <a:endParaRPr lang="en-US" dirty="0"/>
          </a:p>
        </p:txBody>
      </p:sp>
      <p:sp>
        <p:nvSpPr>
          <p:cNvPr id="4" name="Slide Number Placeholder 3"/>
          <p:cNvSpPr>
            <a:spLocks noGrp="1"/>
          </p:cNvSpPr>
          <p:nvPr>
            <p:ph type="sldNum" sz="quarter" idx="5"/>
          </p:nvPr>
        </p:nvSpPr>
        <p:spPr/>
        <p:txBody>
          <a:bodyPr/>
          <a:lstStyle/>
          <a:p>
            <a:fld id="{30A64351-8D3F-401D-8388-B4EEF30818F6}" type="slidenum">
              <a:rPr lang="en-US" smtClean="0"/>
              <a:t>10</a:t>
            </a:fld>
            <a:endParaRPr lang="en-US"/>
          </a:p>
        </p:txBody>
      </p:sp>
    </p:spTree>
    <p:extLst>
      <p:ext uri="{BB962C8B-B14F-4D97-AF65-F5344CB8AC3E}">
        <p14:creationId xmlns:p14="http://schemas.microsoft.com/office/powerpoint/2010/main" val="20871073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0A64351-8D3F-401D-8388-B4EEF30818F6}" type="slidenum">
              <a:rPr lang="en-US" smtClean="0"/>
              <a:t>11</a:t>
            </a:fld>
            <a:endParaRPr lang="en-US"/>
          </a:p>
        </p:txBody>
      </p:sp>
    </p:spTree>
    <p:extLst>
      <p:ext uri="{BB962C8B-B14F-4D97-AF65-F5344CB8AC3E}">
        <p14:creationId xmlns:p14="http://schemas.microsoft.com/office/powerpoint/2010/main" val="34312165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 Node in a healthy heart is responsible for the </a:t>
            </a:r>
            <a:r>
              <a:rPr lang="en-US" dirty="0" err="1"/>
              <a:t>pacemaking</a:t>
            </a:r>
            <a:r>
              <a:rPr lang="en-US" dirty="0"/>
              <a:t> of the heart. However, in cases where the heart has some conduction abnormalities, this point where the electrical signals start to propagate can change. For this, the experiments are done by changing the location of the pacing site. They uses the pacing sites given here. The heart model and torso model are based on the MRI data, and heart model has .2mm spatial resolution and the simulation has 1ms temporal resolution.</a:t>
            </a:r>
          </a:p>
        </p:txBody>
      </p:sp>
      <p:sp>
        <p:nvSpPr>
          <p:cNvPr id="4" name="Slide Number Placeholder 3"/>
          <p:cNvSpPr>
            <a:spLocks noGrp="1"/>
          </p:cNvSpPr>
          <p:nvPr>
            <p:ph type="sldNum" sz="quarter" idx="5"/>
          </p:nvPr>
        </p:nvSpPr>
        <p:spPr/>
        <p:txBody>
          <a:bodyPr/>
          <a:lstStyle/>
          <a:p>
            <a:fld id="{30A64351-8D3F-401D-8388-B4EEF30818F6}" type="slidenum">
              <a:rPr lang="en-US" smtClean="0"/>
              <a:t>12</a:t>
            </a:fld>
            <a:endParaRPr lang="en-US"/>
          </a:p>
        </p:txBody>
      </p:sp>
    </p:spTree>
    <p:extLst>
      <p:ext uri="{BB962C8B-B14F-4D97-AF65-F5344CB8AC3E}">
        <p14:creationId xmlns:p14="http://schemas.microsoft.com/office/powerpoint/2010/main" val="21631084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0A64351-8D3F-401D-8388-B4EEF30818F6}" type="slidenum">
              <a:rPr lang="en-US" smtClean="0"/>
              <a:t>13</a:t>
            </a:fld>
            <a:endParaRPr lang="en-US"/>
          </a:p>
        </p:txBody>
      </p:sp>
    </p:spTree>
    <p:extLst>
      <p:ext uri="{BB962C8B-B14F-4D97-AF65-F5344CB8AC3E}">
        <p14:creationId xmlns:p14="http://schemas.microsoft.com/office/powerpoint/2010/main" val="5426391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have used a different dataset including torso-tank measurement data where I already have the ground truth epicardial potentials. As for forward model generation I use BEM, which is a mesh method where the mapping between the measurement sites and source locations are calculated also considering the conductivity maps between the domains. To generate body surface potential mappings I used a Heart Lungs Torso forward model. To avoid inverse crime, I utilized homogenous heart torso model for the inverse problem here. </a:t>
            </a:r>
          </a:p>
        </p:txBody>
      </p:sp>
      <p:sp>
        <p:nvSpPr>
          <p:cNvPr id="4" name="Slide Number Placeholder 3"/>
          <p:cNvSpPr>
            <a:spLocks noGrp="1"/>
          </p:cNvSpPr>
          <p:nvPr>
            <p:ph type="sldNum" sz="quarter" idx="5"/>
          </p:nvPr>
        </p:nvSpPr>
        <p:spPr/>
        <p:txBody>
          <a:bodyPr/>
          <a:lstStyle/>
          <a:p>
            <a:fld id="{30A64351-8D3F-401D-8388-B4EEF30818F6}" type="slidenum">
              <a:rPr lang="en-US" smtClean="0"/>
              <a:t>14</a:t>
            </a:fld>
            <a:endParaRPr lang="en-US"/>
          </a:p>
        </p:txBody>
      </p:sp>
    </p:spTree>
    <p:extLst>
      <p:ext uri="{BB962C8B-B14F-4D97-AF65-F5344CB8AC3E}">
        <p14:creationId xmlns:p14="http://schemas.microsoft.com/office/powerpoint/2010/main" val="40273455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I directly utilized the same approach in the original study, my solution were over regularized due to the relation between </a:t>
            </a:r>
            <a:r>
              <a:rPr lang="en-US" dirty="0" err="1"/>
              <a:t>uitranspose</a:t>
            </a:r>
            <a:r>
              <a:rPr lang="en-US" dirty="0"/>
              <a:t> b and </a:t>
            </a:r>
            <a:r>
              <a:rPr lang="en-US" dirty="0" err="1"/>
              <a:t>sigmas</a:t>
            </a:r>
            <a:r>
              <a:rPr lang="en-US" dirty="0"/>
              <a:t> in my system. The authors of the study state in the conclusion that the study must be repeated when another numerical method such as BEM is utilized. Then I have loosened the DPC, in other words, changed the point where I assumed the divergence starts by a ratio. </a:t>
            </a:r>
          </a:p>
        </p:txBody>
      </p:sp>
      <p:sp>
        <p:nvSpPr>
          <p:cNvPr id="4" name="Slide Number Placeholder 3"/>
          <p:cNvSpPr>
            <a:spLocks noGrp="1"/>
          </p:cNvSpPr>
          <p:nvPr>
            <p:ph type="sldNum" sz="quarter" idx="5"/>
          </p:nvPr>
        </p:nvSpPr>
        <p:spPr/>
        <p:txBody>
          <a:bodyPr/>
          <a:lstStyle/>
          <a:p>
            <a:fld id="{30A64351-8D3F-401D-8388-B4EEF30818F6}" type="slidenum">
              <a:rPr lang="en-US" smtClean="0"/>
              <a:t>15</a:t>
            </a:fld>
            <a:endParaRPr lang="en-US"/>
          </a:p>
        </p:txBody>
      </p:sp>
    </p:spTree>
    <p:extLst>
      <p:ext uri="{BB962C8B-B14F-4D97-AF65-F5344CB8AC3E}">
        <p14:creationId xmlns:p14="http://schemas.microsoft.com/office/powerpoint/2010/main" val="2965406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Like authors, I have utilized this metrics in the temporal direction to have a better understanding of how successful an electrogram is reconstructed. </a:t>
            </a:r>
          </a:p>
        </p:txBody>
      </p:sp>
      <p:sp>
        <p:nvSpPr>
          <p:cNvPr id="4" name="Slide Number Placeholder 3"/>
          <p:cNvSpPr>
            <a:spLocks noGrp="1"/>
          </p:cNvSpPr>
          <p:nvPr>
            <p:ph type="sldNum" sz="quarter" idx="5"/>
          </p:nvPr>
        </p:nvSpPr>
        <p:spPr/>
        <p:txBody>
          <a:bodyPr/>
          <a:lstStyle/>
          <a:p>
            <a:fld id="{30A64351-8D3F-401D-8388-B4EEF30818F6}" type="slidenum">
              <a:rPr lang="en-US" smtClean="0"/>
              <a:t>17</a:t>
            </a:fld>
            <a:endParaRPr lang="en-US"/>
          </a:p>
        </p:txBody>
      </p:sp>
    </p:spTree>
    <p:extLst>
      <p:ext uri="{BB962C8B-B14F-4D97-AF65-F5344CB8AC3E}">
        <p14:creationId xmlns:p14="http://schemas.microsoft.com/office/powerpoint/2010/main" val="40427776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this table best results are in red color</a:t>
            </a:r>
          </a:p>
          <a:p>
            <a:endParaRPr lang="en-US" dirty="0"/>
          </a:p>
        </p:txBody>
      </p:sp>
      <p:sp>
        <p:nvSpPr>
          <p:cNvPr id="4" name="Slide Number Placeholder 3"/>
          <p:cNvSpPr>
            <a:spLocks noGrp="1"/>
          </p:cNvSpPr>
          <p:nvPr>
            <p:ph type="sldNum" sz="quarter" idx="5"/>
          </p:nvPr>
        </p:nvSpPr>
        <p:spPr/>
        <p:txBody>
          <a:bodyPr/>
          <a:lstStyle/>
          <a:p>
            <a:fld id="{30A64351-8D3F-401D-8388-B4EEF30818F6}" type="slidenum">
              <a:rPr lang="en-US" smtClean="0"/>
              <a:t>18</a:t>
            </a:fld>
            <a:endParaRPr lang="en-US"/>
          </a:p>
        </p:txBody>
      </p:sp>
    </p:spTree>
    <p:extLst>
      <p:ext uri="{BB962C8B-B14F-4D97-AF65-F5344CB8AC3E}">
        <p14:creationId xmlns:p14="http://schemas.microsoft.com/office/powerpoint/2010/main" val="39604043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0A64351-8D3F-401D-8388-B4EEF30818F6}" type="slidenum">
              <a:rPr lang="en-US" smtClean="0"/>
              <a:t>19</a:t>
            </a:fld>
            <a:endParaRPr lang="en-US"/>
          </a:p>
        </p:txBody>
      </p:sp>
    </p:spTree>
    <p:extLst>
      <p:ext uri="{BB962C8B-B14F-4D97-AF65-F5344CB8AC3E}">
        <p14:creationId xmlns:p14="http://schemas.microsoft.com/office/powerpoint/2010/main" val="8579208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ratio parameters are searched experimentally </a:t>
            </a:r>
          </a:p>
        </p:txBody>
      </p:sp>
      <p:sp>
        <p:nvSpPr>
          <p:cNvPr id="4" name="Slide Number Placeholder 3"/>
          <p:cNvSpPr>
            <a:spLocks noGrp="1"/>
          </p:cNvSpPr>
          <p:nvPr>
            <p:ph type="sldNum" sz="quarter" idx="5"/>
          </p:nvPr>
        </p:nvSpPr>
        <p:spPr/>
        <p:txBody>
          <a:bodyPr/>
          <a:lstStyle/>
          <a:p>
            <a:fld id="{30A64351-8D3F-401D-8388-B4EEF30818F6}" type="slidenum">
              <a:rPr lang="en-US" smtClean="0"/>
              <a:t>20</a:t>
            </a:fld>
            <a:endParaRPr lang="en-US"/>
          </a:p>
        </p:txBody>
      </p:sp>
    </p:spTree>
    <p:extLst>
      <p:ext uri="{BB962C8B-B14F-4D97-AF65-F5344CB8AC3E}">
        <p14:creationId xmlns:p14="http://schemas.microsoft.com/office/powerpoint/2010/main" val="24367428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first lets have a look at the ECG Imaging Inverse problem . In this problem the voltage distribution on the epicardial surface of the heart is being generated from the body surface potential measurements to diagnose conduction abnormalities and the corresponding cardiac diseases</a:t>
            </a:r>
          </a:p>
        </p:txBody>
      </p:sp>
      <p:sp>
        <p:nvSpPr>
          <p:cNvPr id="4" name="Slide Number Placeholder 3"/>
          <p:cNvSpPr>
            <a:spLocks noGrp="1"/>
          </p:cNvSpPr>
          <p:nvPr>
            <p:ph type="sldNum" sz="quarter" idx="5"/>
          </p:nvPr>
        </p:nvSpPr>
        <p:spPr/>
        <p:txBody>
          <a:bodyPr/>
          <a:lstStyle/>
          <a:p>
            <a:fld id="{30A64351-8D3F-401D-8388-B4EEF30818F6}" type="slidenum">
              <a:rPr lang="en-US" smtClean="0"/>
              <a:t>2</a:t>
            </a:fld>
            <a:endParaRPr lang="en-US"/>
          </a:p>
        </p:txBody>
      </p:sp>
    </p:spTree>
    <p:extLst>
      <p:ext uri="{BB962C8B-B14F-4D97-AF65-F5344CB8AC3E}">
        <p14:creationId xmlns:p14="http://schemas.microsoft.com/office/powerpoint/2010/main" val="18305026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0A64351-8D3F-401D-8388-B4EEF30818F6}" type="slidenum">
              <a:rPr lang="en-US" smtClean="0"/>
              <a:t>21</a:t>
            </a:fld>
            <a:endParaRPr lang="en-US"/>
          </a:p>
        </p:txBody>
      </p:sp>
    </p:spTree>
    <p:extLst>
      <p:ext uri="{BB962C8B-B14F-4D97-AF65-F5344CB8AC3E}">
        <p14:creationId xmlns:p14="http://schemas.microsoft.com/office/powerpoint/2010/main" val="7125749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the reconstructions are done, we want to find where the pacing site is. Using the </a:t>
            </a:r>
          </a:p>
        </p:txBody>
      </p:sp>
      <p:sp>
        <p:nvSpPr>
          <p:cNvPr id="4" name="Slide Number Placeholder 3"/>
          <p:cNvSpPr>
            <a:spLocks noGrp="1"/>
          </p:cNvSpPr>
          <p:nvPr>
            <p:ph type="sldNum" sz="quarter" idx="5"/>
          </p:nvPr>
        </p:nvSpPr>
        <p:spPr/>
        <p:txBody>
          <a:bodyPr/>
          <a:lstStyle/>
          <a:p>
            <a:fld id="{30A64351-8D3F-401D-8388-B4EEF30818F6}" type="slidenum">
              <a:rPr lang="en-US" smtClean="0"/>
              <a:t>22</a:t>
            </a:fld>
            <a:endParaRPr lang="en-US"/>
          </a:p>
        </p:txBody>
      </p:sp>
    </p:spTree>
    <p:extLst>
      <p:ext uri="{BB962C8B-B14F-4D97-AF65-F5344CB8AC3E}">
        <p14:creationId xmlns:p14="http://schemas.microsoft.com/office/powerpoint/2010/main" val="13292360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problem is an ill posed problem for due to the physical nature of the volume conductor between the electrical sources, which is the human body.  This volume conducted has a low pass effect on the measurements, which technically means it is possible that multiple source configurations on the epicardial source could yield the same measurements, hence this is an underdetermined problem due to number of torso measurements</a:t>
            </a:r>
          </a:p>
        </p:txBody>
      </p:sp>
      <p:sp>
        <p:nvSpPr>
          <p:cNvPr id="4" name="Slide Number Placeholder 3"/>
          <p:cNvSpPr>
            <a:spLocks noGrp="1"/>
          </p:cNvSpPr>
          <p:nvPr>
            <p:ph type="sldNum" sz="quarter" idx="5"/>
          </p:nvPr>
        </p:nvSpPr>
        <p:spPr/>
        <p:txBody>
          <a:bodyPr/>
          <a:lstStyle/>
          <a:p>
            <a:fld id="{30A64351-8D3F-401D-8388-B4EEF30818F6}" type="slidenum">
              <a:rPr lang="en-US" smtClean="0"/>
              <a:t>3</a:t>
            </a:fld>
            <a:endParaRPr lang="en-US"/>
          </a:p>
        </p:txBody>
      </p:sp>
    </p:spTree>
    <p:extLst>
      <p:ext uri="{BB962C8B-B14F-4D97-AF65-F5344CB8AC3E}">
        <p14:creationId xmlns:p14="http://schemas.microsoft.com/office/powerpoint/2010/main" val="27291203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we model the cardiac electricity as sum of cardiac sources and model the body as pure resistance, we assume that there is no source in the body. And by using greens theorem we integrate both sides and can find a relationship between the measurements and the cardiac sources as in the form of a linear combination </a:t>
            </a:r>
          </a:p>
        </p:txBody>
      </p:sp>
      <p:sp>
        <p:nvSpPr>
          <p:cNvPr id="4" name="Slide Number Placeholder 3"/>
          <p:cNvSpPr>
            <a:spLocks noGrp="1"/>
          </p:cNvSpPr>
          <p:nvPr>
            <p:ph type="sldNum" sz="quarter" idx="5"/>
          </p:nvPr>
        </p:nvSpPr>
        <p:spPr/>
        <p:txBody>
          <a:bodyPr/>
          <a:lstStyle/>
          <a:p>
            <a:fld id="{30A64351-8D3F-401D-8388-B4EEF30818F6}" type="slidenum">
              <a:rPr lang="en-US" smtClean="0"/>
              <a:t>4</a:t>
            </a:fld>
            <a:endParaRPr lang="en-US"/>
          </a:p>
        </p:txBody>
      </p:sp>
    </p:spTree>
    <p:extLst>
      <p:ext uri="{BB962C8B-B14F-4D97-AF65-F5344CB8AC3E}">
        <p14:creationId xmlns:p14="http://schemas.microsoft.com/office/powerpoint/2010/main" val="21005439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Hence we can formulate the problem in system of linear equations. In this figure, you are seeing an example epicardial beat with 490 cardiac sources for 78 milliseconds Depending on the formulation one can select different forward models for ECGI inverse problem</a:t>
            </a:r>
          </a:p>
        </p:txBody>
      </p:sp>
      <p:sp>
        <p:nvSpPr>
          <p:cNvPr id="4" name="Slide Number Placeholder 3"/>
          <p:cNvSpPr>
            <a:spLocks noGrp="1"/>
          </p:cNvSpPr>
          <p:nvPr>
            <p:ph type="sldNum" sz="quarter" idx="5"/>
          </p:nvPr>
        </p:nvSpPr>
        <p:spPr/>
        <p:txBody>
          <a:bodyPr/>
          <a:lstStyle/>
          <a:p>
            <a:fld id="{30A64351-8D3F-401D-8388-B4EEF30818F6}" type="slidenum">
              <a:rPr lang="en-US" smtClean="0"/>
              <a:t>5</a:t>
            </a:fld>
            <a:endParaRPr lang="en-US"/>
          </a:p>
        </p:txBody>
      </p:sp>
    </p:spTree>
    <p:extLst>
      <p:ext uri="{BB962C8B-B14F-4D97-AF65-F5344CB8AC3E}">
        <p14:creationId xmlns:p14="http://schemas.microsoft.com/office/powerpoint/2010/main" val="32263623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paper, authors utilize the MFS for forward model and Tikhonov </a:t>
            </a:r>
            <a:r>
              <a:rPr lang="en-US" dirty="0" err="1"/>
              <a:t>regularizion</a:t>
            </a:r>
            <a:r>
              <a:rPr lang="en-US" dirty="0"/>
              <a:t> for the inverse model and they focused on the parameter selection methods for the Tikhonov regularized inverse problem</a:t>
            </a:r>
          </a:p>
        </p:txBody>
      </p:sp>
      <p:sp>
        <p:nvSpPr>
          <p:cNvPr id="4" name="Slide Number Placeholder 3"/>
          <p:cNvSpPr>
            <a:spLocks noGrp="1"/>
          </p:cNvSpPr>
          <p:nvPr>
            <p:ph type="sldNum" sz="quarter" idx="5"/>
          </p:nvPr>
        </p:nvSpPr>
        <p:spPr/>
        <p:txBody>
          <a:bodyPr/>
          <a:lstStyle/>
          <a:p>
            <a:fld id="{30A64351-8D3F-401D-8388-B4EEF30818F6}" type="slidenum">
              <a:rPr lang="en-US" smtClean="0"/>
              <a:t>6</a:t>
            </a:fld>
            <a:endParaRPr lang="en-US"/>
          </a:p>
        </p:txBody>
      </p:sp>
    </p:spTree>
    <p:extLst>
      <p:ext uri="{BB962C8B-B14F-4D97-AF65-F5344CB8AC3E}">
        <p14:creationId xmlns:p14="http://schemas.microsoft.com/office/powerpoint/2010/main" val="41227824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MFS is a meshless method. In this method,  the voltage on the measurement domain is expressed as the linear combination of fundamental solutions of the Laplacian equation. Half the equations of the system comes from this condition. In addition, using the condition that for any measurement location, the flux, which is the negative derivative of the voltage, coming from the source points should be equal to zero. This homogenous </a:t>
            </a:r>
            <a:r>
              <a:rPr lang="en-US" dirty="0" err="1"/>
              <a:t>neumann</a:t>
            </a:r>
            <a:r>
              <a:rPr lang="en-US" dirty="0"/>
              <a:t> conditions are introduced to the system</a:t>
            </a:r>
          </a:p>
        </p:txBody>
      </p:sp>
      <p:sp>
        <p:nvSpPr>
          <p:cNvPr id="4" name="Slide Number Placeholder 3"/>
          <p:cNvSpPr>
            <a:spLocks noGrp="1"/>
          </p:cNvSpPr>
          <p:nvPr>
            <p:ph type="sldNum" sz="quarter" idx="5"/>
          </p:nvPr>
        </p:nvSpPr>
        <p:spPr/>
        <p:txBody>
          <a:bodyPr/>
          <a:lstStyle/>
          <a:p>
            <a:fld id="{30A64351-8D3F-401D-8388-B4EEF30818F6}" type="slidenum">
              <a:rPr lang="en-US" smtClean="0"/>
              <a:t>7</a:t>
            </a:fld>
            <a:endParaRPr lang="en-US"/>
          </a:p>
        </p:txBody>
      </p:sp>
    </p:spTree>
    <p:extLst>
      <p:ext uri="{BB962C8B-B14F-4D97-AF65-F5344CB8AC3E}">
        <p14:creationId xmlns:p14="http://schemas.microsoft.com/office/powerpoint/2010/main" val="40626206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this system matrix, the Tikhonov regularized solution is defined like this It is exactly same . Now we search for the suitable alpha </a:t>
            </a:r>
          </a:p>
        </p:txBody>
      </p:sp>
      <p:sp>
        <p:nvSpPr>
          <p:cNvPr id="4" name="Slide Number Placeholder 3"/>
          <p:cNvSpPr>
            <a:spLocks noGrp="1"/>
          </p:cNvSpPr>
          <p:nvPr>
            <p:ph type="sldNum" sz="quarter" idx="5"/>
          </p:nvPr>
        </p:nvSpPr>
        <p:spPr/>
        <p:txBody>
          <a:bodyPr/>
          <a:lstStyle/>
          <a:p>
            <a:fld id="{30A64351-8D3F-401D-8388-B4EEF30818F6}" type="slidenum">
              <a:rPr lang="en-US" smtClean="0"/>
              <a:t>8</a:t>
            </a:fld>
            <a:endParaRPr lang="en-US"/>
          </a:p>
        </p:txBody>
      </p:sp>
    </p:spTree>
    <p:extLst>
      <p:ext uri="{BB962C8B-B14F-4D97-AF65-F5344CB8AC3E}">
        <p14:creationId xmlns:p14="http://schemas.microsoft.com/office/powerpoint/2010/main" val="11833028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some different regularization cost functions .</a:t>
            </a:r>
            <a:br>
              <a:rPr lang="en-US" dirty="0"/>
            </a:br>
            <a:r>
              <a:rPr lang="en-US" dirty="0"/>
              <a:t>CRESO method search for the first local maximum of the difference between squared LT norms of data-fidelity and constrain terms </a:t>
            </a:r>
          </a:p>
          <a:p>
            <a:r>
              <a:rPr lang="en-US" dirty="0"/>
              <a:t>U and L curves use these two cost functions and find the point having the maximum curvature and the corresponding regularization parameter.</a:t>
            </a:r>
          </a:p>
        </p:txBody>
      </p:sp>
      <p:sp>
        <p:nvSpPr>
          <p:cNvPr id="4" name="Slide Number Placeholder 3"/>
          <p:cNvSpPr>
            <a:spLocks noGrp="1"/>
          </p:cNvSpPr>
          <p:nvPr>
            <p:ph type="sldNum" sz="quarter" idx="5"/>
          </p:nvPr>
        </p:nvSpPr>
        <p:spPr/>
        <p:txBody>
          <a:bodyPr/>
          <a:lstStyle/>
          <a:p>
            <a:fld id="{30A64351-8D3F-401D-8388-B4EEF30818F6}" type="slidenum">
              <a:rPr lang="en-US" smtClean="0"/>
              <a:t>9</a:t>
            </a:fld>
            <a:endParaRPr lang="en-US"/>
          </a:p>
        </p:txBody>
      </p:sp>
    </p:spTree>
    <p:extLst>
      <p:ext uri="{BB962C8B-B14F-4D97-AF65-F5344CB8AC3E}">
        <p14:creationId xmlns:p14="http://schemas.microsoft.com/office/powerpoint/2010/main" val="3572006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5E9AC2A-7B6E-4714-AECB-538E4F67511C}" type="datetimeFigureOut">
              <a:rPr lang="en-US" smtClean="0"/>
              <a:t>6/29/2022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2D052B0-8C1C-4CAC-B7E5-05321F49F005}"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161983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5E9AC2A-7B6E-4714-AECB-538E4F67511C}" type="datetimeFigureOut">
              <a:rPr lang="en-US" smtClean="0"/>
              <a:t>6/29/2022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2D052B0-8C1C-4CAC-B7E5-05321F49F005}" type="slidenum">
              <a:rPr lang="en-US" smtClean="0"/>
              <a:t>‹#›</a:t>
            </a:fld>
            <a:endParaRPr lang="en-US"/>
          </a:p>
        </p:txBody>
      </p:sp>
    </p:spTree>
    <p:extLst>
      <p:ext uri="{BB962C8B-B14F-4D97-AF65-F5344CB8AC3E}">
        <p14:creationId xmlns:p14="http://schemas.microsoft.com/office/powerpoint/2010/main" val="16642458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5E9AC2A-7B6E-4714-AECB-538E4F67511C}" type="datetimeFigureOut">
              <a:rPr lang="en-US" smtClean="0"/>
              <a:t>6/29/2022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2D052B0-8C1C-4CAC-B7E5-05321F49F005}" type="slidenum">
              <a:rPr lang="en-US" smtClean="0"/>
              <a:t>‹#›</a:t>
            </a:fld>
            <a:endParaRPr lang="en-US"/>
          </a:p>
        </p:txBody>
      </p:sp>
    </p:spTree>
    <p:extLst>
      <p:ext uri="{BB962C8B-B14F-4D97-AF65-F5344CB8AC3E}">
        <p14:creationId xmlns:p14="http://schemas.microsoft.com/office/powerpoint/2010/main" val="16115870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5E9AC2A-7B6E-4714-AECB-538E4F67511C}" type="datetimeFigureOut">
              <a:rPr lang="en-US" smtClean="0"/>
              <a:t>6/29/2022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2D052B0-8C1C-4CAC-B7E5-05321F49F005}" type="slidenum">
              <a:rPr lang="en-US" smtClean="0"/>
              <a:t>‹#›</a:t>
            </a:fld>
            <a:endParaRPr lang="en-US"/>
          </a:p>
        </p:txBody>
      </p:sp>
    </p:spTree>
    <p:extLst>
      <p:ext uri="{BB962C8B-B14F-4D97-AF65-F5344CB8AC3E}">
        <p14:creationId xmlns:p14="http://schemas.microsoft.com/office/powerpoint/2010/main" val="26001506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5E9AC2A-7B6E-4714-AECB-538E4F67511C}" type="datetimeFigureOut">
              <a:rPr lang="en-US" smtClean="0"/>
              <a:t>6/29/2022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2D052B0-8C1C-4CAC-B7E5-05321F49F005}"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000449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5E9AC2A-7B6E-4714-AECB-538E4F67511C}" type="datetimeFigureOut">
              <a:rPr lang="en-US" smtClean="0"/>
              <a:t>6/29/2022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2D052B0-8C1C-4CAC-B7E5-05321F49F005}" type="slidenum">
              <a:rPr lang="en-US" smtClean="0"/>
              <a:t>‹#›</a:t>
            </a:fld>
            <a:endParaRPr lang="en-US"/>
          </a:p>
        </p:txBody>
      </p:sp>
    </p:spTree>
    <p:extLst>
      <p:ext uri="{BB962C8B-B14F-4D97-AF65-F5344CB8AC3E}">
        <p14:creationId xmlns:p14="http://schemas.microsoft.com/office/powerpoint/2010/main" val="12899732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5E9AC2A-7B6E-4714-AECB-538E4F67511C}" type="datetimeFigureOut">
              <a:rPr lang="en-US" smtClean="0"/>
              <a:t>6/29/2022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2D052B0-8C1C-4CAC-B7E5-05321F49F005}" type="slidenum">
              <a:rPr lang="en-US" smtClean="0"/>
              <a:t>‹#›</a:t>
            </a:fld>
            <a:endParaRPr lang="en-US"/>
          </a:p>
        </p:txBody>
      </p:sp>
    </p:spTree>
    <p:extLst>
      <p:ext uri="{BB962C8B-B14F-4D97-AF65-F5344CB8AC3E}">
        <p14:creationId xmlns:p14="http://schemas.microsoft.com/office/powerpoint/2010/main" val="25952321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5E9AC2A-7B6E-4714-AECB-538E4F67511C}" type="datetimeFigureOut">
              <a:rPr lang="en-US" smtClean="0"/>
              <a:t>6/29/2022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2D052B0-8C1C-4CAC-B7E5-05321F49F005}" type="slidenum">
              <a:rPr lang="en-US" smtClean="0"/>
              <a:t>‹#›</a:t>
            </a:fld>
            <a:endParaRPr lang="en-US"/>
          </a:p>
        </p:txBody>
      </p:sp>
    </p:spTree>
    <p:extLst>
      <p:ext uri="{BB962C8B-B14F-4D97-AF65-F5344CB8AC3E}">
        <p14:creationId xmlns:p14="http://schemas.microsoft.com/office/powerpoint/2010/main" val="12487253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95E9AC2A-7B6E-4714-AECB-538E4F67511C}" type="datetimeFigureOut">
              <a:rPr lang="en-US" smtClean="0"/>
              <a:t>6/29/2022</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C2D052B0-8C1C-4CAC-B7E5-05321F49F005}" type="slidenum">
              <a:rPr lang="en-US" smtClean="0"/>
              <a:t>‹#›</a:t>
            </a:fld>
            <a:endParaRPr lang="en-US"/>
          </a:p>
        </p:txBody>
      </p:sp>
    </p:spTree>
    <p:extLst>
      <p:ext uri="{BB962C8B-B14F-4D97-AF65-F5344CB8AC3E}">
        <p14:creationId xmlns:p14="http://schemas.microsoft.com/office/powerpoint/2010/main" val="21576884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95E9AC2A-7B6E-4714-AECB-538E4F67511C}" type="datetimeFigureOut">
              <a:rPr lang="en-US" smtClean="0"/>
              <a:t>6/29/2022</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C2D052B0-8C1C-4CAC-B7E5-05321F49F005}" type="slidenum">
              <a:rPr lang="en-US" smtClean="0"/>
              <a:t>‹#›</a:t>
            </a:fld>
            <a:endParaRPr lang="en-US"/>
          </a:p>
        </p:txBody>
      </p:sp>
    </p:spTree>
    <p:extLst>
      <p:ext uri="{BB962C8B-B14F-4D97-AF65-F5344CB8AC3E}">
        <p14:creationId xmlns:p14="http://schemas.microsoft.com/office/powerpoint/2010/main" val="19904444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5E9AC2A-7B6E-4714-AECB-538E4F67511C}" type="datetimeFigureOut">
              <a:rPr lang="en-US" smtClean="0"/>
              <a:t>6/29/2022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2D052B0-8C1C-4CAC-B7E5-05321F49F005}" type="slidenum">
              <a:rPr lang="en-US" smtClean="0"/>
              <a:t>‹#›</a:t>
            </a:fld>
            <a:endParaRPr lang="en-US"/>
          </a:p>
        </p:txBody>
      </p:sp>
    </p:spTree>
    <p:extLst>
      <p:ext uri="{BB962C8B-B14F-4D97-AF65-F5344CB8AC3E}">
        <p14:creationId xmlns:p14="http://schemas.microsoft.com/office/powerpoint/2010/main" val="15696922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95E9AC2A-7B6E-4714-AECB-538E4F67511C}" type="datetimeFigureOut">
              <a:rPr lang="en-US" smtClean="0"/>
              <a:t>6/29/2022</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C2D052B0-8C1C-4CAC-B7E5-05321F49F005}"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0214675"/>
      </p:ext>
    </p:extLst>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70.png"/></Relationships>
</file>

<file path=ppt/slides/_rels/slide11.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4.svg"/></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6.svg"/></Relationships>
</file>

<file path=ppt/slides/_rels/slide15.xml.rels><?xml version="1.0" encoding="UTF-8" standalone="yes"?>
<Relationships xmlns="http://schemas.openxmlformats.org/package/2006/relationships"><Relationship Id="rId3" Type="http://schemas.openxmlformats.org/officeDocument/2006/relationships/image" Target="../media/image27.gi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35.svg"/><Relationship Id="rId3" Type="http://schemas.openxmlformats.org/officeDocument/2006/relationships/image" Target="../media/image30.png"/><Relationship Id="rId7" Type="http://schemas.openxmlformats.org/officeDocument/2006/relationships/image" Target="../media/image34.png"/><Relationship Id="rId12" Type="http://schemas.openxmlformats.org/officeDocument/2006/relationships/image" Target="../media/image39.sv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33.svg"/><Relationship Id="rId11" Type="http://schemas.openxmlformats.org/officeDocument/2006/relationships/image" Target="../media/image38.png"/><Relationship Id="rId5" Type="http://schemas.openxmlformats.org/officeDocument/2006/relationships/image" Target="../media/image32.png"/><Relationship Id="rId10" Type="http://schemas.openxmlformats.org/officeDocument/2006/relationships/image" Target="../media/image37.svg"/><Relationship Id="rId4" Type="http://schemas.openxmlformats.org/officeDocument/2006/relationships/image" Target="../media/image31.svg"/><Relationship Id="rId9" Type="http://schemas.openxmlformats.org/officeDocument/2006/relationships/image" Target="../media/image36.png"/></Relationships>
</file>

<file path=ppt/slides/_rels/slide2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2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2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80.png"/><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8" Type="http://schemas.openxmlformats.org/officeDocument/2006/relationships/diagramQuickStyle" Target="../diagrams/quickStyle2.xml"/><Relationship Id="rId3" Type="http://schemas.openxmlformats.org/officeDocument/2006/relationships/image" Target="../media/image15.png"/><Relationship Id="rId7" Type="http://schemas.openxmlformats.org/officeDocument/2006/relationships/diagramLayout" Target="../diagrams/layout2.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Data" Target="../diagrams/data2.xml"/><Relationship Id="rId5" Type="http://schemas.openxmlformats.org/officeDocument/2006/relationships/image" Target="../media/image17.png"/><Relationship Id="rId10" Type="http://schemas.microsoft.com/office/2007/relationships/diagramDrawing" Target="../diagrams/drawing2.xml"/><Relationship Id="rId4" Type="http://schemas.openxmlformats.org/officeDocument/2006/relationships/image" Target="../media/image16.png"/><Relationship Id="rId9" Type="http://schemas.openxmlformats.org/officeDocument/2006/relationships/diagramColors" Target="../diagrams/colors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58B132-29A5-7FDD-91CA-D40F46FA9945}"/>
              </a:ext>
            </a:extLst>
          </p:cNvPr>
          <p:cNvSpPr>
            <a:spLocks noGrp="1"/>
          </p:cNvSpPr>
          <p:nvPr>
            <p:ph type="ctrTitle"/>
          </p:nvPr>
        </p:nvSpPr>
        <p:spPr>
          <a:xfrm>
            <a:off x="1097280" y="758952"/>
            <a:ext cx="10058400" cy="3622548"/>
          </a:xfrm>
        </p:spPr>
        <p:txBody>
          <a:bodyPr>
            <a:normAutofit/>
          </a:bodyPr>
          <a:lstStyle/>
          <a:p>
            <a:r>
              <a:rPr lang="en-US" sz="3200" dirty="0"/>
              <a:t>Analysis of </a:t>
            </a:r>
            <a:br>
              <a:rPr lang="en-US" sz="3200" dirty="0"/>
            </a:br>
            <a:br>
              <a:rPr lang="en-US" sz="3200" dirty="0"/>
            </a:br>
            <a:r>
              <a:rPr lang="en-US" sz="3200" dirty="0"/>
              <a:t>Improving the spatial solution of electrocardiographic</a:t>
            </a:r>
            <a:br>
              <a:rPr lang="en-US" sz="3200" dirty="0"/>
            </a:br>
            <a:r>
              <a:rPr lang="en-US" sz="3200" dirty="0"/>
              <a:t>imaging: A new regularization parameter choice</a:t>
            </a:r>
            <a:br>
              <a:rPr lang="en-US" sz="3200" dirty="0"/>
            </a:br>
            <a:r>
              <a:rPr lang="en-US" sz="3200" dirty="0"/>
              <a:t>technique for the Tikhonov method </a:t>
            </a:r>
            <a:br>
              <a:rPr lang="en-US" sz="3200" dirty="0"/>
            </a:br>
            <a:br>
              <a:rPr lang="en-US" dirty="0"/>
            </a:br>
            <a:r>
              <a:rPr lang="en-US" sz="3200" dirty="0"/>
              <a:t>by J Chamorro-</a:t>
            </a:r>
            <a:r>
              <a:rPr lang="en-US" sz="3200" dirty="0" err="1"/>
              <a:t>Servent</a:t>
            </a:r>
            <a:r>
              <a:rPr lang="en-US" sz="3200" dirty="0"/>
              <a:t> </a:t>
            </a:r>
          </a:p>
        </p:txBody>
      </p:sp>
      <p:sp>
        <p:nvSpPr>
          <p:cNvPr id="3" name="Subtitle 2">
            <a:extLst>
              <a:ext uri="{FF2B5EF4-FFF2-40B4-BE49-F238E27FC236}">
                <a16:creationId xmlns:a16="http://schemas.microsoft.com/office/drawing/2014/main" id="{8DD41F25-6B94-6E55-3070-AF89A46B6EC8}"/>
              </a:ext>
            </a:extLst>
          </p:cNvPr>
          <p:cNvSpPr>
            <a:spLocks noGrp="1"/>
          </p:cNvSpPr>
          <p:nvPr>
            <p:ph type="subTitle" idx="1"/>
          </p:nvPr>
        </p:nvSpPr>
        <p:spPr/>
        <p:txBody>
          <a:bodyPr/>
          <a:lstStyle/>
          <a:p>
            <a:pPr algn="r"/>
            <a:r>
              <a:rPr lang="en-US" dirty="0"/>
              <a:t>Kutay Uğurlu</a:t>
            </a:r>
          </a:p>
        </p:txBody>
      </p:sp>
    </p:spTree>
    <p:extLst>
      <p:ext uri="{BB962C8B-B14F-4D97-AF65-F5344CB8AC3E}">
        <p14:creationId xmlns:p14="http://schemas.microsoft.com/office/powerpoint/2010/main" val="38183670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1DBD4F-34B2-FA4C-8104-771715E2A02F}"/>
              </a:ext>
            </a:extLst>
          </p:cNvPr>
          <p:cNvSpPr>
            <a:spLocks noGrp="1"/>
          </p:cNvSpPr>
          <p:nvPr>
            <p:ph type="title"/>
          </p:nvPr>
        </p:nvSpPr>
        <p:spPr/>
        <p:txBody>
          <a:bodyPr/>
          <a:lstStyle/>
          <a:p>
            <a:r>
              <a:rPr lang="en-US"/>
              <a:t>Discrete Picard Condition </a:t>
            </a:r>
            <a:endParaRPr lang="en-US" dirty="0"/>
          </a:p>
        </p:txBody>
      </p:sp>
      <p:pic>
        <p:nvPicPr>
          <p:cNvPr id="5" name="Picture 4">
            <a:extLst>
              <a:ext uri="{FF2B5EF4-FFF2-40B4-BE49-F238E27FC236}">
                <a16:creationId xmlns:a16="http://schemas.microsoft.com/office/drawing/2014/main" id="{B1381DE7-3716-F334-06A1-E70F19C78165}"/>
              </a:ext>
            </a:extLst>
          </p:cNvPr>
          <p:cNvPicPr>
            <a:picLocks noChangeAspect="1"/>
          </p:cNvPicPr>
          <p:nvPr/>
        </p:nvPicPr>
        <p:blipFill>
          <a:blip r:embed="rId3"/>
          <a:stretch>
            <a:fillRect/>
          </a:stretch>
        </p:blipFill>
        <p:spPr>
          <a:xfrm>
            <a:off x="1097280" y="1971947"/>
            <a:ext cx="8459381" cy="1105054"/>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F69A9F6C-3F66-AD2D-2041-08591F4BA1E3}"/>
                  </a:ext>
                </a:extLst>
              </p:cNvPr>
              <p:cNvSpPr txBox="1"/>
              <p:nvPr/>
            </p:nvSpPr>
            <p:spPr>
              <a:xfrm>
                <a:off x="1497330" y="3836152"/>
                <a:ext cx="5122545" cy="855171"/>
              </a:xfrm>
              <a:prstGeom prst="rect">
                <a:avLst/>
              </a:prstGeom>
              <a:noFill/>
            </p:spPr>
            <p:txBody>
              <a:bodyPr wrap="square" rtlCol="0">
                <a:spAutoFit/>
              </a:bodyPr>
              <a:lstStyle/>
              <a:p>
                <a:r>
                  <a:rPr lang="en-US" dirty="0"/>
                  <a:t>DPC starts to fail when </a:t>
                </a:r>
                <a14:m>
                  <m:oMath xmlns:m="http://schemas.openxmlformats.org/officeDocument/2006/math">
                    <m:f>
                      <m:fPr>
                        <m:ctrlPr>
                          <a:rPr lang="en-US" b="1" i="1" smtClean="0">
                            <a:latin typeface="Cambria Math" panose="02040503050406030204" pitchFamily="18" charset="0"/>
                          </a:rPr>
                        </m:ctrlPr>
                      </m:fPr>
                      <m:num>
                        <m:r>
                          <a:rPr lang="en-US" b="1" i="1" smtClean="0">
                            <a:latin typeface="Cambria Math" panose="02040503050406030204" pitchFamily="18" charset="0"/>
                          </a:rPr>
                          <m:t>|</m:t>
                        </m:r>
                        <m:sSubSup>
                          <m:sSubSupPr>
                            <m:ctrlPr>
                              <a:rPr lang="en-US" b="1" i="1" smtClean="0">
                                <a:latin typeface="Cambria Math" panose="02040503050406030204" pitchFamily="18" charset="0"/>
                              </a:rPr>
                            </m:ctrlPr>
                          </m:sSubSupPr>
                          <m:e>
                            <m:r>
                              <a:rPr lang="en-US" b="1" i="1" smtClean="0">
                                <a:latin typeface="Cambria Math" panose="02040503050406030204" pitchFamily="18" charset="0"/>
                              </a:rPr>
                              <m:t>𝒖</m:t>
                            </m:r>
                          </m:e>
                          <m:sub>
                            <m:r>
                              <a:rPr lang="en-US" b="1" i="1" smtClean="0">
                                <a:latin typeface="Cambria Math" panose="02040503050406030204" pitchFamily="18" charset="0"/>
                              </a:rPr>
                              <m:t>𝒊</m:t>
                            </m:r>
                          </m:sub>
                          <m:sup>
                            <m:r>
                              <a:rPr lang="en-US" b="1" i="1" smtClean="0">
                                <a:latin typeface="Cambria Math" panose="02040503050406030204" pitchFamily="18" charset="0"/>
                              </a:rPr>
                              <m:t>𝑻</m:t>
                            </m:r>
                          </m:sup>
                        </m:sSubSup>
                        <m:r>
                          <a:rPr lang="en-US" b="1" i="1" smtClean="0">
                            <a:latin typeface="Cambria Math" panose="02040503050406030204" pitchFamily="18" charset="0"/>
                          </a:rPr>
                          <m:t>𝒃</m:t>
                        </m:r>
                        <m:r>
                          <a:rPr lang="en-US" b="1" i="1" smtClean="0">
                            <a:latin typeface="Cambria Math" panose="02040503050406030204" pitchFamily="18" charset="0"/>
                          </a:rPr>
                          <m:t>|</m:t>
                        </m:r>
                      </m:num>
                      <m:den>
                        <m:sSub>
                          <m:sSubPr>
                            <m:ctrlPr>
                              <a:rPr lang="en-US" b="1" i="1" smtClean="0">
                                <a:latin typeface="Cambria Math" panose="02040503050406030204" pitchFamily="18" charset="0"/>
                              </a:rPr>
                            </m:ctrlPr>
                          </m:sSubPr>
                          <m:e>
                            <m:r>
                              <a:rPr lang="en-US" b="1" i="1" smtClean="0">
                                <a:latin typeface="Cambria Math" panose="02040503050406030204" pitchFamily="18" charset="0"/>
                              </a:rPr>
                              <m:t>𝝈</m:t>
                            </m:r>
                          </m:e>
                          <m:sub>
                            <m:r>
                              <a:rPr lang="en-US" b="1" i="1" smtClean="0">
                                <a:latin typeface="Cambria Math" panose="02040503050406030204" pitchFamily="18" charset="0"/>
                              </a:rPr>
                              <m:t>𝒊</m:t>
                            </m:r>
                          </m:sub>
                        </m:sSub>
                      </m:den>
                    </m:f>
                  </m:oMath>
                </a14:m>
                <a:r>
                  <a:rPr lang="en-US" b="1" dirty="0"/>
                  <a:t> </a:t>
                </a:r>
                <a:r>
                  <a:rPr lang="en-US" dirty="0"/>
                  <a:t>starts to increase and </a:t>
                </a:r>
                <a:br>
                  <a:rPr lang="en-US" dirty="0"/>
                </a:br>
                <a:r>
                  <a:rPr lang="en-US" dirty="0"/>
                  <a:t>the solution is completely dominated by smaller SVs. </a:t>
                </a:r>
              </a:p>
            </p:txBody>
          </p:sp>
        </mc:Choice>
        <mc:Fallback xmlns="">
          <p:sp>
            <p:nvSpPr>
              <p:cNvPr id="8" name="TextBox 7">
                <a:extLst>
                  <a:ext uri="{FF2B5EF4-FFF2-40B4-BE49-F238E27FC236}">
                    <a16:creationId xmlns:a16="http://schemas.microsoft.com/office/drawing/2014/main" id="{F69A9F6C-3F66-AD2D-2041-08591F4BA1E3}"/>
                  </a:ext>
                </a:extLst>
              </p:cNvPr>
              <p:cNvSpPr txBox="1">
                <a:spLocks noRot="1" noChangeAspect="1" noMove="1" noResize="1" noEditPoints="1" noAdjustHandles="1" noChangeArrowheads="1" noChangeShapeType="1" noTextEdit="1"/>
              </p:cNvSpPr>
              <p:nvPr/>
            </p:nvSpPr>
            <p:spPr>
              <a:xfrm>
                <a:off x="1497330" y="3836152"/>
                <a:ext cx="5122545" cy="855171"/>
              </a:xfrm>
              <a:prstGeom prst="rect">
                <a:avLst/>
              </a:prstGeom>
              <a:blipFill>
                <a:blip r:embed="rId4"/>
                <a:stretch>
                  <a:fillRect l="-1071" r="-952" b="-9929"/>
                </a:stretch>
              </a:blipFill>
            </p:spPr>
            <p:txBody>
              <a:bodyPr/>
              <a:lstStyle/>
              <a:p>
                <a:r>
                  <a:rPr lang="en-US">
                    <a:noFill/>
                  </a:rPr>
                  <a:t> </a:t>
                </a:r>
              </a:p>
            </p:txBody>
          </p:sp>
        </mc:Fallback>
      </mc:AlternateContent>
      <p:pic>
        <p:nvPicPr>
          <p:cNvPr id="10" name="Picture 9" descr="Chart&#10;&#10;Description automatically generated">
            <a:extLst>
              <a:ext uri="{FF2B5EF4-FFF2-40B4-BE49-F238E27FC236}">
                <a16:creationId xmlns:a16="http://schemas.microsoft.com/office/drawing/2014/main" id="{93DCBF9D-6309-6264-4682-E4D625CEAB7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62750" y="3077001"/>
            <a:ext cx="4309475" cy="3232107"/>
          </a:xfrm>
          <a:prstGeom prst="rect">
            <a:avLst/>
          </a:prstGeom>
        </p:spPr>
      </p:pic>
    </p:spTree>
    <p:extLst>
      <p:ext uri="{BB962C8B-B14F-4D97-AF65-F5344CB8AC3E}">
        <p14:creationId xmlns:p14="http://schemas.microsoft.com/office/powerpoint/2010/main" val="38676518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384ADC-025A-76BE-CBF5-C2EDC1ED4B6A}"/>
              </a:ext>
            </a:extLst>
          </p:cNvPr>
          <p:cNvSpPr>
            <a:spLocks noGrp="1"/>
          </p:cNvSpPr>
          <p:nvPr>
            <p:ph type="title"/>
          </p:nvPr>
        </p:nvSpPr>
        <p:spPr/>
        <p:txBody>
          <a:bodyPr>
            <a:normAutofit/>
          </a:bodyPr>
          <a:lstStyle/>
          <a:p>
            <a:r>
              <a:rPr lang="en-US" dirty="0"/>
              <a:t>Automated Discrete Picard </a:t>
            </a:r>
            <a:br>
              <a:rPr lang="en-US" dirty="0"/>
            </a:br>
            <a:r>
              <a:rPr lang="en-US" dirty="0"/>
              <a:t>Condition (ADPC)</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83A749D-B96B-F901-C147-41226AA41EA0}"/>
                  </a:ext>
                </a:extLst>
              </p:cNvPr>
              <p:cNvSpPr>
                <a:spLocks noGrp="1"/>
              </p:cNvSpPr>
              <p:nvPr>
                <p:ph idx="1"/>
              </p:nvPr>
            </p:nvSpPr>
            <p:spPr/>
            <p:txBody>
              <a:bodyPr/>
              <a:lstStyle/>
              <a:p>
                <a:pPr>
                  <a:buFont typeface="Arial" panose="020B0604020202020204" pitchFamily="34" charset="0"/>
                  <a:buChar char="•"/>
                </a:pPr>
                <a:r>
                  <a:rPr lang="en-US" dirty="0"/>
                  <a:t> Calculate Singular Value Decomposition of the system matrix.</a:t>
                </a:r>
              </a:p>
              <a:p>
                <a:pPr>
                  <a:buFont typeface="Arial" panose="020B0604020202020204" pitchFamily="34" charset="0"/>
                  <a:buChar char="•"/>
                </a:pPr>
                <a:r>
                  <a:rPr lang="en-US" dirty="0"/>
                  <a:t> For each time instant </a:t>
                </a:r>
                <a14:m>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𝑡</m:t>
                        </m:r>
                      </m:e>
                      <m:sub>
                        <m:r>
                          <a:rPr lang="en-US" i="1" dirty="0" smtClean="0">
                            <a:latin typeface="Cambria Math" panose="02040503050406030204" pitchFamily="18" charset="0"/>
                          </a:rPr>
                          <m:t>𝑘</m:t>
                        </m:r>
                      </m:sub>
                    </m:sSub>
                  </m:oMath>
                </a14:m>
                <a:r>
                  <a:rPr lang="en-US" dirty="0"/>
                  <a:t>, compute </a:t>
                </a:r>
                <a14:m>
                  <m:oMath xmlns:m="http://schemas.openxmlformats.org/officeDocument/2006/math">
                    <m:d>
                      <m:dPr>
                        <m:begChr m:val="|"/>
                        <m:endChr m:val="|"/>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𝑢</m:t>
                            </m:r>
                          </m:e>
                          <m:sub>
                            <m:r>
                              <a:rPr lang="en-US" b="0" i="1" smtClean="0">
                                <a:latin typeface="Cambria Math" panose="02040503050406030204" pitchFamily="18" charset="0"/>
                              </a:rPr>
                              <m:t>𝑖</m:t>
                            </m:r>
                          </m:sub>
                          <m:sup>
                            <m:r>
                              <a:rPr lang="en-US" b="0" i="1" smtClean="0">
                                <a:latin typeface="Cambria Math" panose="02040503050406030204" pitchFamily="18" charset="0"/>
                              </a:rPr>
                              <m:t>𝑇</m:t>
                            </m:r>
                          </m:sup>
                        </m:sSubSup>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𝑘</m:t>
                                </m:r>
                              </m:sub>
                            </m:sSub>
                          </m:sub>
                        </m:sSub>
                      </m:e>
                    </m:d>
                  </m:oMath>
                </a14:m>
                <a:r>
                  <a:rPr lang="en-US" dirty="0"/>
                  <a:t>, fit a polynomial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𝑡</m:t>
                            </m:r>
                            <m:r>
                              <a:rPr lang="en-US" b="0" i="1" smtClean="0">
                                <a:latin typeface="Cambria Math" panose="02040503050406030204" pitchFamily="18" charset="0"/>
                              </a:rPr>
                              <m:t>_</m:t>
                            </m:r>
                            <m:r>
                              <a:rPr lang="en-US" b="0" i="1" smtClean="0">
                                <a:latin typeface="Cambria Math" panose="02040503050406030204" pitchFamily="18" charset="0"/>
                              </a:rPr>
                              <m:t>𝑘</m:t>
                            </m:r>
                          </m:e>
                        </m:d>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𝑘</m:t>
                            </m:r>
                          </m:sub>
                        </m:sSub>
                      </m:sub>
                    </m:sSub>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m:t>
                    </m:r>
                    <m:r>
                      <m:rPr>
                        <m:sty m:val="p"/>
                      </m:rPr>
                      <a:rPr lang="en-US" b="0" i="0" smtClean="0">
                        <a:latin typeface="Cambria Math" panose="02040503050406030204" pitchFamily="18" charset="0"/>
                      </a:rPr>
                      <m:t>log</m:t>
                    </m:r>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𝑢</m:t>
                        </m:r>
                      </m:e>
                      <m:sub>
                        <m:r>
                          <a:rPr lang="en-US" b="0" i="1" smtClean="0">
                            <a:latin typeface="Cambria Math" panose="02040503050406030204" pitchFamily="18" charset="0"/>
                          </a:rPr>
                          <m:t>𝑖</m:t>
                        </m:r>
                      </m:sub>
                      <m:sup>
                        <m:r>
                          <a:rPr lang="en-US" b="0" i="1" smtClean="0">
                            <a:latin typeface="Cambria Math" panose="02040503050406030204" pitchFamily="18" charset="0"/>
                          </a:rPr>
                          <m:t>𝑇</m:t>
                        </m:r>
                      </m:sup>
                    </m:sSubSup>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𝑘</m:t>
                            </m:r>
                          </m:sub>
                        </m:sSub>
                      </m:sub>
                    </m:sSub>
                    <m:r>
                      <a:rPr lang="en-US" b="0" i="1" smtClean="0">
                        <a:latin typeface="Cambria Math" panose="02040503050406030204" pitchFamily="18" charset="0"/>
                      </a:rPr>
                      <m:t>|))</m:t>
                    </m:r>
                  </m:oMath>
                </a14:m>
                <a:r>
                  <a:rPr lang="en-US" dirty="0"/>
                  <a:t> of degree 5 to 7.</a:t>
                </a:r>
              </a:p>
              <a:p>
                <a:pPr>
                  <a:buFont typeface="Arial" panose="020B0604020202020204" pitchFamily="34" charset="0"/>
                  <a:buChar char="•"/>
                </a:pPr>
                <a:r>
                  <a:rPr lang="en-US" dirty="0"/>
                  <a:t> For each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𝑘</m:t>
                            </m:r>
                          </m:sub>
                        </m:sSub>
                      </m:sub>
                    </m:sSub>
                  </m:oMath>
                </a14:m>
                <a:r>
                  <a:rPr lang="en-US" dirty="0"/>
                  <a:t>, find the maximum singular value index </a:t>
                </a:r>
                <a14:m>
                  <m:oMath xmlns:m="http://schemas.openxmlformats.org/officeDocument/2006/math">
                    <m:r>
                      <a:rPr lang="en-US" b="0" i="1" smtClean="0">
                        <a:latin typeface="Cambria Math" panose="02040503050406030204" pitchFamily="18" charset="0"/>
                      </a:rPr>
                      <m:t>𝑖</m:t>
                    </m:r>
                  </m:oMath>
                </a14:m>
                <a:r>
                  <a:rPr lang="en-US" dirty="0"/>
                  <a:t> such that </a:t>
                </a:r>
                <a14:m>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𝜎</m:t>
                                </m:r>
                              </m:e>
                              <m:sub>
                                <m:r>
                                  <a:rPr lang="en-US" b="0" i="1" smtClean="0">
                                    <a:latin typeface="Cambria Math" panose="02040503050406030204" pitchFamily="18" charset="0"/>
                                  </a:rPr>
                                  <m:t>𝑖</m:t>
                                </m:r>
                              </m:sub>
                            </m:sSub>
                          </m:e>
                        </m:d>
                      </m:e>
                    </m:func>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𝑝</m:t>
                        </m:r>
                      </m:e>
                      <m:sub>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𝑡</m:t>
                            </m:r>
                          </m:e>
                          <m:sub>
                            <m:r>
                              <a:rPr lang="en-US" b="0" i="1" smtClean="0">
                                <a:latin typeface="Cambria Math" panose="02040503050406030204" pitchFamily="18" charset="0"/>
                                <a:ea typeface="Cambria Math" panose="02040503050406030204" pitchFamily="18" charset="0"/>
                              </a:rPr>
                              <m:t>𝑘</m:t>
                            </m:r>
                          </m:sub>
                        </m:sSub>
                      </m:sub>
                    </m:sSub>
                  </m:oMath>
                </a14:m>
                <a:r>
                  <a:rPr lang="en-US" dirty="0"/>
                  <a:t>and equate it to the regularization parameter</a:t>
                </a:r>
                <a14:m>
                  <m:oMath xmlns:m="http://schemas.openxmlformats.org/officeDocument/2006/math">
                    <m:r>
                      <a:rPr lang="en-US" b="0" i="0"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𝛼</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𝑘</m:t>
                            </m:r>
                          </m:sub>
                        </m:sSub>
                      </m:sub>
                    </m:sSub>
                  </m:oMath>
                </a14:m>
                <a:endParaRPr lang="en-US" dirty="0"/>
              </a:p>
              <a:p>
                <a:pPr>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𝛼</m:t>
                    </m:r>
                    <m:r>
                      <a:rPr lang="en-US" b="0" i="1" smtClean="0">
                        <a:latin typeface="Cambria Math" panose="02040503050406030204" pitchFamily="18" charset="0"/>
                      </a:rPr>
                      <m:t>=</m:t>
                    </m:r>
                    <m:r>
                      <a:rPr lang="en-US" b="0" i="1" smtClean="0">
                        <a:latin typeface="Cambria Math" panose="02040503050406030204" pitchFamily="18" charset="0"/>
                      </a:rPr>
                      <m:t>𝑚𝑒𝑑𝑖𝑎𝑛</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𝛼</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𝑘</m:t>
                            </m:r>
                          </m:sub>
                        </m:sSub>
                      </m:sub>
                    </m:sSub>
                    <m:r>
                      <a:rPr lang="en-US" b="0" i="1" smtClean="0">
                        <a:latin typeface="Cambria Math" panose="02040503050406030204" pitchFamily="18" charset="0"/>
                      </a:rPr>
                      <m:t>)</m:t>
                    </m:r>
                  </m:oMath>
                </a14:m>
                <a:endParaRPr lang="en-US" dirty="0"/>
              </a:p>
              <a:p>
                <a:pPr>
                  <a:buFont typeface="Arial" panose="020B0604020202020204" pitchFamily="34" charset="0"/>
                  <a:buChar char="•"/>
                </a:pPr>
                <a:endParaRPr lang="en-US" dirty="0"/>
              </a:p>
              <a:p>
                <a:pPr>
                  <a:buFont typeface="Arial" panose="020B0604020202020204" pitchFamily="34" charset="0"/>
                  <a:buChar char="•"/>
                </a:pPr>
                <a:endParaRPr lang="en-US" dirty="0"/>
              </a:p>
            </p:txBody>
          </p:sp>
        </mc:Choice>
        <mc:Fallback xmlns="">
          <p:sp>
            <p:nvSpPr>
              <p:cNvPr id="3" name="Content Placeholder 2">
                <a:extLst>
                  <a:ext uri="{FF2B5EF4-FFF2-40B4-BE49-F238E27FC236}">
                    <a16:creationId xmlns:a16="http://schemas.microsoft.com/office/drawing/2014/main" id="{C83A749D-B96B-F901-C147-41226AA41EA0}"/>
                  </a:ext>
                </a:extLst>
              </p:cNvPr>
              <p:cNvSpPr>
                <a:spLocks noGrp="1" noRot="1" noChangeAspect="1" noMove="1" noResize="1" noEditPoints="1" noAdjustHandles="1" noChangeArrowheads="1" noChangeShapeType="1" noTextEdit="1"/>
              </p:cNvSpPr>
              <p:nvPr>
                <p:ph idx="1"/>
              </p:nvPr>
            </p:nvSpPr>
            <p:spPr>
              <a:blipFill>
                <a:blip r:embed="rId3"/>
                <a:stretch>
                  <a:fillRect l="-1455" t="-1667"/>
                </a:stretch>
              </a:blipFill>
            </p:spPr>
            <p:txBody>
              <a:bodyPr/>
              <a:lstStyle/>
              <a:p>
                <a:r>
                  <a:rPr lang="en-US">
                    <a:noFill/>
                  </a:rPr>
                  <a:t> </a:t>
                </a:r>
              </a:p>
            </p:txBody>
          </p:sp>
        </mc:Fallback>
      </mc:AlternateContent>
    </p:spTree>
    <p:extLst>
      <p:ext uri="{BB962C8B-B14F-4D97-AF65-F5344CB8AC3E}">
        <p14:creationId xmlns:p14="http://schemas.microsoft.com/office/powerpoint/2010/main" val="29804064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7EE378F3-9642-471B-8215-AA32884221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6405F82-F7FB-4124-AE2B-3D69A007C1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 y="0"/>
            <a:ext cx="754787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AC2254F8-31B1-8782-764E-97B22A81A12D}"/>
              </a:ext>
            </a:extLst>
          </p:cNvPr>
          <p:cNvSpPr>
            <a:spLocks noGrp="1"/>
          </p:cNvSpPr>
          <p:nvPr>
            <p:ph type="title"/>
          </p:nvPr>
        </p:nvSpPr>
        <p:spPr>
          <a:xfrm>
            <a:off x="500119" y="1804466"/>
            <a:ext cx="5977937" cy="1666501"/>
          </a:xfrm>
        </p:spPr>
        <p:txBody>
          <a:bodyPr>
            <a:normAutofit/>
          </a:bodyPr>
          <a:lstStyle/>
          <a:p>
            <a:pPr algn="ctr"/>
            <a:r>
              <a:rPr lang="en-US" sz="4000" dirty="0">
                <a:solidFill>
                  <a:srgbClr val="FFFFFF"/>
                </a:solidFill>
              </a:rPr>
              <a:t>Dataset Generation</a:t>
            </a:r>
          </a:p>
        </p:txBody>
      </p:sp>
      <p:sp>
        <p:nvSpPr>
          <p:cNvPr id="3" name="Content Placeholder 2">
            <a:extLst>
              <a:ext uri="{FF2B5EF4-FFF2-40B4-BE49-F238E27FC236}">
                <a16:creationId xmlns:a16="http://schemas.microsoft.com/office/drawing/2014/main" id="{5118377A-3ECC-7D54-3289-156FC06416F3}"/>
              </a:ext>
            </a:extLst>
          </p:cNvPr>
          <p:cNvSpPr>
            <a:spLocks noGrp="1"/>
          </p:cNvSpPr>
          <p:nvPr>
            <p:ph idx="1"/>
          </p:nvPr>
        </p:nvSpPr>
        <p:spPr>
          <a:xfrm>
            <a:off x="164711" y="3627224"/>
            <a:ext cx="7218484" cy="3044217"/>
          </a:xfrm>
        </p:spPr>
        <p:txBody>
          <a:bodyPr>
            <a:normAutofit/>
          </a:bodyPr>
          <a:lstStyle/>
          <a:p>
            <a:pPr algn="just"/>
            <a:r>
              <a:rPr lang="en-US" sz="1700" b="0" i="0" dirty="0">
                <a:solidFill>
                  <a:srgbClr val="FFFFFF"/>
                </a:solidFill>
                <a:effectLst/>
                <a:latin typeface="TimesNewRomanPSMT"/>
              </a:rPr>
              <a:t>To test the effect of the new regularization parameter choice method and to compare with previous ones, eight different activation patterns (1 single site pacing in the right ventricular (RV) free wall, 1 single site pacing in the left ventricular (LV) lateral endocardial wall, 1 single site pacing in the LV mid wall, 1 single pacing site in the LV lateral epi and 4 single spiral waves) were simulated [19]. Propagating activation was simulated with a monodomain reaction-diffusion model in a realistic 3D model of the human ventricles, with transmembrane ionic currents computed with the Ten </a:t>
            </a:r>
            <a:r>
              <a:rPr lang="en-US" sz="1700" b="0" i="0" dirty="0" err="1">
                <a:solidFill>
                  <a:srgbClr val="FFFFFF"/>
                </a:solidFill>
                <a:effectLst/>
                <a:latin typeface="TimesNewRomanPSMT"/>
              </a:rPr>
              <a:t>Tusscher</a:t>
            </a:r>
            <a:r>
              <a:rPr lang="en-US" sz="1700" b="0" i="0" dirty="0">
                <a:solidFill>
                  <a:srgbClr val="FFFFFF"/>
                </a:solidFill>
                <a:effectLst/>
                <a:latin typeface="TimesNewRomanPSMT"/>
              </a:rPr>
              <a:t> et al. model for the human ventricular myocyte.</a:t>
            </a:r>
            <a:br>
              <a:rPr lang="en-US" sz="1700" dirty="0">
                <a:solidFill>
                  <a:srgbClr val="FFFFFF"/>
                </a:solidFill>
              </a:rPr>
            </a:br>
            <a:endParaRPr lang="en-US" sz="1700" dirty="0">
              <a:solidFill>
                <a:srgbClr val="FFFFFF"/>
              </a:solidFill>
            </a:endParaRPr>
          </a:p>
        </p:txBody>
      </p:sp>
      <p:sp>
        <p:nvSpPr>
          <p:cNvPr id="23" name="Rectangle 22">
            <a:extLst>
              <a:ext uri="{FF2B5EF4-FFF2-40B4-BE49-F238E27FC236}">
                <a16:creationId xmlns:a16="http://schemas.microsoft.com/office/drawing/2014/main" id="{AAAE29FD-C3A6-46E4-BF94-132A4C4EE2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47894"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5" name="Picture 4">
            <a:extLst>
              <a:ext uri="{FF2B5EF4-FFF2-40B4-BE49-F238E27FC236}">
                <a16:creationId xmlns:a16="http://schemas.microsoft.com/office/drawing/2014/main" id="{2DB1D802-B2EC-0BC6-11F3-6812F3CD55D2}"/>
              </a:ext>
            </a:extLst>
          </p:cNvPr>
          <p:cNvPicPr>
            <a:picLocks noChangeAspect="1"/>
          </p:cNvPicPr>
          <p:nvPr/>
        </p:nvPicPr>
        <p:blipFill>
          <a:blip r:embed="rId3"/>
          <a:stretch>
            <a:fillRect/>
          </a:stretch>
        </p:blipFill>
        <p:spPr>
          <a:xfrm>
            <a:off x="8282126" y="630202"/>
            <a:ext cx="3233965" cy="5575804"/>
          </a:xfrm>
          <a:prstGeom prst="rect">
            <a:avLst/>
          </a:prstGeom>
        </p:spPr>
      </p:pic>
      <p:grpSp>
        <p:nvGrpSpPr>
          <p:cNvPr id="7" name="Graphic 5">
            <a:extLst>
              <a:ext uri="{FF2B5EF4-FFF2-40B4-BE49-F238E27FC236}">
                <a16:creationId xmlns:a16="http://schemas.microsoft.com/office/drawing/2014/main" id="{54FCE588-57D4-F149-6A06-15DCE871FD94}"/>
              </a:ext>
            </a:extLst>
          </p:cNvPr>
          <p:cNvGrpSpPr/>
          <p:nvPr/>
        </p:nvGrpSpPr>
        <p:grpSpPr>
          <a:xfrm>
            <a:off x="164711" y="174424"/>
            <a:ext cx="3569107" cy="2598610"/>
            <a:chOff x="4561831" y="72757"/>
            <a:chExt cx="2986063" cy="2239547"/>
          </a:xfrm>
          <a:solidFill>
            <a:srgbClr val="FFFFFF"/>
          </a:solidFill>
        </p:grpSpPr>
        <p:sp>
          <p:nvSpPr>
            <p:cNvPr id="8" name="Freeform: Shape 7">
              <a:extLst>
                <a:ext uri="{FF2B5EF4-FFF2-40B4-BE49-F238E27FC236}">
                  <a16:creationId xmlns:a16="http://schemas.microsoft.com/office/drawing/2014/main" id="{523C9F5C-4A9C-5DB9-F9CA-932B41F5E7FD}"/>
                </a:ext>
              </a:extLst>
            </p:cNvPr>
            <p:cNvSpPr/>
            <p:nvPr/>
          </p:nvSpPr>
          <p:spPr>
            <a:xfrm>
              <a:off x="4561831" y="72757"/>
              <a:ext cx="2986063" cy="2239547"/>
            </a:xfrm>
            <a:custGeom>
              <a:avLst/>
              <a:gdLst>
                <a:gd name="connsiteX0" fmla="*/ 0 w 2986063"/>
                <a:gd name="connsiteY0" fmla="*/ 0 h 2239547"/>
                <a:gd name="connsiteX1" fmla="*/ 2986063 w 2986063"/>
                <a:gd name="connsiteY1" fmla="*/ 0 h 2239547"/>
                <a:gd name="connsiteX2" fmla="*/ 2986063 w 2986063"/>
                <a:gd name="connsiteY2" fmla="*/ 2239547 h 2239547"/>
                <a:gd name="connsiteX3" fmla="*/ 0 w 2986063"/>
                <a:gd name="connsiteY3" fmla="*/ 2239547 h 2239547"/>
              </a:gdLst>
              <a:ahLst/>
              <a:cxnLst>
                <a:cxn ang="0">
                  <a:pos x="connsiteX0" y="connsiteY0"/>
                </a:cxn>
                <a:cxn ang="0">
                  <a:pos x="connsiteX1" y="connsiteY1"/>
                </a:cxn>
                <a:cxn ang="0">
                  <a:pos x="connsiteX2" y="connsiteY2"/>
                </a:cxn>
                <a:cxn ang="0">
                  <a:pos x="connsiteX3" y="connsiteY3"/>
                </a:cxn>
              </a:cxnLst>
              <a:rect l="l" t="t" r="r" b="b"/>
              <a:pathLst>
                <a:path w="2986063" h="2239547">
                  <a:moveTo>
                    <a:pt x="0" y="0"/>
                  </a:moveTo>
                  <a:lnTo>
                    <a:pt x="2986063" y="0"/>
                  </a:lnTo>
                  <a:lnTo>
                    <a:pt x="2986063" y="2239547"/>
                  </a:lnTo>
                  <a:lnTo>
                    <a:pt x="0" y="2239547"/>
                  </a:lnTo>
                  <a:close/>
                </a:path>
              </a:pathLst>
            </a:custGeom>
            <a:solidFill>
              <a:srgbClr val="FFFFFF"/>
            </a:solidFill>
            <a:ln w="5324" cap="sq">
              <a:noFill/>
              <a:prstDash val="solid"/>
              <a:miter/>
            </a:ln>
          </p:spPr>
          <p:txBody>
            <a:bodyPr rtlCol="0" anchor="ctr"/>
            <a:lstStyle/>
            <a:p>
              <a:endParaRPr lang="en-US"/>
            </a:p>
          </p:txBody>
        </p:sp>
        <p:pic>
          <p:nvPicPr>
            <p:cNvPr id="9" name="Picture 8">
              <a:extLst>
                <a:ext uri="{FF2B5EF4-FFF2-40B4-BE49-F238E27FC236}">
                  <a16:creationId xmlns:a16="http://schemas.microsoft.com/office/drawing/2014/main" id="{B24510AA-CEC2-F4A4-D0FB-4CF12A940E65}"/>
                </a:ext>
              </a:extLst>
            </p:cNvPr>
            <p:cNvPicPr>
              <a:picLocks noChangeAspect="1"/>
            </p:cNvPicPr>
            <p:nvPr/>
          </p:nvPicPr>
          <p:blipFill>
            <a:blip r:embed="rId4"/>
            <a:stretch>
              <a:fillRect/>
            </a:stretch>
          </p:blipFill>
          <p:spPr>
            <a:xfrm>
              <a:off x="4561831" y="72757"/>
              <a:ext cx="2986063" cy="2239547"/>
            </a:xfrm>
            <a:custGeom>
              <a:avLst/>
              <a:gdLst>
                <a:gd name="connsiteX0" fmla="*/ 0 w 2986063"/>
                <a:gd name="connsiteY0" fmla="*/ 0 h 2239547"/>
                <a:gd name="connsiteX1" fmla="*/ 2986063 w 2986063"/>
                <a:gd name="connsiteY1" fmla="*/ 0 h 2239547"/>
                <a:gd name="connsiteX2" fmla="*/ 2986063 w 2986063"/>
                <a:gd name="connsiteY2" fmla="*/ 2239547 h 2239547"/>
                <a:gd name="connsiteX3" fmla="*/ 0 w 2986063"/>
                <a:gd name="connsiteY3" fmla="*/ 2239547 h 2239547"/>
              </a:gdLst>
              <a:ahLst/>
              <a:cxnLst>
                <a:cxn ang="0">
                  <a:pos x="connsiteX0" y="connsiteY0"/>
                </a:cxn>
                <a:cxn ang="0">
                  <a:pos x="connsiteX1" y="connsiteY1"/>
                </a:cxn>
                <a:cxn ang="0">
                  <a:pos x="connsiteX2" y="connsiteY2"/>
                </a:cxn>
                <a:cxn ang="0">
                  <a:pos x="connsiteX3" y="connsiteY3"/>
                </a:cxn>
              </a:cxnLst>
              <a:rect l="l" t="t" r="r" b="b"/>
              <a:pathLst>
                <a:path w="2986063" h="2239547">
                  <a:moveTo>
                    <a:pt x="0" y="0"/>
                  </a:moveTo>
                  <a:lnTo>
                    <a:pt x="2986063" y="0"/>
                  </a:lnTo>
                  <a:lnTo>
                    <a:pt x="2986063" y="2239547"/>
                  </a:lnTo>
                  <a:lnTo>
                    <a:pt x="0" y="2239547"/>
                  </a:lnTo>
                  <a:close/>
                </a:path>
              </a:pathLst>
            </a:custGeom>
          </p:spPr>
        </p:pic>
      </p:grpSp>
      <p:pic>
        <p:nvPicPr>
          <p:cNvPr id="11" name="Picture 10" descr="Diagram&#10;&#10;Description automatically generated">
            <a:extLst>
              <a:ext uri="{FF2B5EF4-FFF2-40B4-BE49-F238E27FC236}">
                <a16:creationId xmlns:a16="http://schemas.microsoft.com/office/drawing/2014/main" id="{C93A7CA7-1522-31B1-C740-5321E9DB2A1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98517" y="175366"/>
            <a:ext cx="3522787" cy="2596726"/>
          </a:xfrm>
          <a:prstGeom prst="rect">
            <a:avLst/>
          </a:prstGeom>
        </p:spPr>
      </p:pic>
    </p:spTree>
    <p:extLst>
      <p:ext uri="{BB962C8B-B14F-4D97-AF65-F5344CB8AC3E}">
        <p14:creationId xmlns:p14="http://schemas.microsoft.com/office/powerpoint/2010/main" val="41176207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E4490D0-3672-446A-AC12-B4830333BD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a:extLst>
              <a:ext uri="{FF2B5EF4-FFF2-40B4-BE49-F238E27FC236}">
                <a16:creationId xmlns:a16="http://schemas.microsoft.com/office/drawing/2014/main" id="{39CB82C2-DF65-4EC1-8280-F201D50F5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4" name="Straight Connector 13">
            <a:extLst>
              <a:ext uri="{FF2B5EF4-FFF2-40B4-BE49-F238E27FC236}">
                <a16:creationId xmlns:a16="http://schemas.microsoft.com/office/drawing/2014/main" id="{7E1D4427-852B-4B37-8E76-0E9F1810BA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6" name="Rectangle 15">
            <a:extLst>
              <a:ext uri="{FF2B5EF4-FFF2-40B4-BE49-F238E27FC236}">
                <a16:creationId xmlns:a16="http://schemas.microsoft.com/office/drawing/2014/main" id="{C4AAA502-5435-489E-9538-3A40E6C714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AAF74F0-8F77-FC26-C4AC-A8C179118E5C}"/>
              </a:ext>
            </a:extLst>
          </p:cNvPr>
          <p:cNvSpPr>
            <a:spLocks noGrp="1"/>
          </p:cNvSpPr>
          <p:nvPr>
            <p:ph type="title"/>
          </p:nvPr>
        </p:nvSpPr>
        <p:spPr>
          <a:xfrm>
            <a:off x="633999" y="4550229"/>
            <a:ext cx="10909073" cy="1057655"/>
          </a:xfrm>
        </p:spPr>
        <p:txBody>
          <a:bodyPr vert="horz" lIns="91440" tIns="45720" rIns="91440" bIns="45720" rtlCol="0" anchor="b">
            <a:normAutofit/>
          </a:bodyPr>
          <a:lstStyle/>
          <a:p>
            <a:r>
              <a:rPr lang="en-US" sz="5100">
                <a:solidFill>
                  <a:schemeClr val="tx1">
                    <a:lumMod val="85000"/>
                    <a:lumOff val="15000"/>
                  </a:schemeClr>
                </a:solidFill>
              </a:rPr>
              <a:t>Modifications in the re-implementation</a:t>
            </a:r>
          </a:p>
        </p:txBody>
      </p:sp>
      <p:pic>
        <p:nvPicPr>
          <p:cNvPr id="7" name="Graphic 6" descr="Arrow Circle">
            <a:extLst>
              <a:ext uri="{FF2B5EF4-FFF2-40B4-BE49-F238E27FC236}">
                <a16:creationId xmlns:a16="http://schemas.microsoft.com/office/drawing/2014/main" id="{A5481CA4-B64B-3824-47F1-B03EAA94AA8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35457" y="640080"/>
            <a:ext cx="3602736" cy="3602736"/>
          </a:xfrm>
          <a:prstGeom prst="rect">
            <a:avLst/>
          </a:prstGeom>
        </p:spPr>
      </p:pic>
      <p:cxnSp>
        <p:nvCxnSpPr>
          <p:cNvPr id="18" name="Straight Connector 17">
            <a:extLst>
              <a:ext uri="{FF2B5EF4-FFF2-40B4-BE49-F238E27FC236}">
                <a16:creationId xmlns:a16="http://schemas.microsoft.com/office/drawing/2014/main" id="{C9AC0290-4702-4519-B0F4-C2A46880997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1086" y="5618770"/>
            <a:ext cx="1051560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DE42378B-2E28-4810-8421-7A473A40E3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2" name="Rectangle 21">
            <a:extLst>
              <a:ext uri="{FF2B5EF4-FFF2-40B4-BE49-F238E27FC236}">
                <a16:creationId xmlns:a16="http://schemas.microsoft.com/office/drawing/2014/main" id="{0D91DD17-237F-4811-BC0E-128EB1BD7C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1627964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E4490D0-3672-446A-AC12-B4830333BD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a:extLst>
              <a:ext uri="{FF2B5EF4-FFF2-40B4-BE49-F238E27FC236}">
                <a16:creationId xmlns:a16="http://schemas.microsoft.com/office/drawing/2014/main" id="{39CB82C2-DF65-4EC1-8280-F201D50F5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4" name="Straight Connector 13">
            <a:extLst>
              <a:ext uri="{FF2B5EF4-FFF2-40B4-BE49-F238E27FC236}">
                <a16:creationId xmlns:a16="http://schemas.microsoft.com/office/drawing/2014/main" id="{7E1D4427-852B-4B37-8E76-0E9F1810BA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6" name="Rectangle 15">
            <a:extLst>
              <a:ext uri="{FF2B5EF4-FFF2-40B4-BE49-F238E27FC236}">
                <a16:creationId xmlns:a16="http://schemas.microsoft.com/office/drawing/2014/main" id="{C4AAA502-5435-489E-9538-3A40E6C714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67BDFEB-046F-3E62-CC01-08CA0B2AA109}"/>
              </a:ext>
            </a:extLst>
          </p:cNvPr>
          <p:cNvSpPr>
            <a:spLocks noGrp="1"/>
          </p:cNvSpPr>
          <p:nvPr>
            <p:ph type="title"/>
          </p:nvPr>
        </p:nvSpPr>
        <p:spPr>
          <a:xfrm>
            <a:off x="633999" y="4550229"/>
            <a:ext cx="10909073" cy="1057655"/>
          </a:xfrm>
        </p:spPr>
        <p:txBody>
          <a:bodyPr vert="horz" lIns="91440" tIns="45720" rIns="91440" bIns="45720" rtlCol="0" anchor="b">
            <a:normAutofit/>
          </a:bodyPr>
          <a:lstStyle/>
          <a:p>
            <a:pPr algn="ctr"/>
            <a:r>
              <a:rPr lang="en-US" sz="5600" dirty="0">
                <a:solidFill>
                  <a:schemeClr val="tx1">
                    <a:lumMod val="85000"/>
                    <a:lumOff val="15000"/>
                  </a:schemeClr>
                </a:solidFill>
              </a:rPr>
              <a:t>Boundary Element Method</a:t>
            </a:r>
          </a:p>
        </p:txBody>
      </p:sp>
      <p:pic>
        <p:nvPicPr>
          <p:cNvPr id="5" name="Content Placeholder 4">
            <a:extLst>
              <a:ext uri="{FF2B5EF4-FFF2-40B4-BE49-F238E27FC236}">
                <a16:creationId xmlns:a16="http://schemas.microsoft.com/office/drawing/2014/main" id="{D1444E6A-517C-D8A1-98E5-9FC2D15E0D03}"/>
              </a:ext>
            </a:extLst>
          </p:cNvPr>
          <p:cNvPicPr>
            <a:picLocks noGrp="1" noChangeAspect="1"/>
          </p:cNvPicPr>
          <p:nvPr>
            <p:ph idx="1"/>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p:blipFill>
        <p:spPr>
          <a:xfrm>
            <a:off x="1942453" y="553354"/>
            <a:ext cx="8072866" cy="4049047"/>
          </a:xfrm>
          <a:prstGeom prst="rect">
            <a:avLst/>
          </a:prstGeom>
        </p:spPr>
      </p:pic>
      <p:cxnSp>
        <p:nvCxnSpPr>
          <p:cNvPr id="18" name="Straight Connector 17">
            <a:extLst>
              <a:ext uri="{FF2B5EF4-FFF2-40B4-BE49-F238E27FC236}">
                <a16:creationId xmlns:a16="http://schemas.microsoft.com/office/drawing/2014/main" id="{C9AC0290-4702-4519-B0F4-C2A46880997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1086" y="5618770"/>
            <a:ext cx="1051560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DE42378B-2E28-4810-8421-7A473A40E3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2" name="Rectangle 21">
            <a:extLst>
              <a:ext uri="{FF2B5EF4-FFF2-40B4-BE49-F238E27FC236}">
                <a16:creationId xmlns:a16="http://schemas.microsoft.com/office/drawing/2014/main" id="{0D91DD17-237F-4811-BC0E-128EB1BD7C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7228484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E4490D0-3672-446A-AC12-B4830333BD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a:extLst>
              <a:ext uri="{FF2B5EF4-FFF2-40B4-BE49-F238E27FC236}">
                <a16:creationId xmlns:a16="http://schemas.microsoft.com/office/drawing/2014/main" id="{39CB82C2-DF65-4EC1-8280-F201D50F5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4" name="Straight Connector 13">
            <a:extLst>
              <a:ext uri="{FF2B5EF4-FFF2-40B4-BE49-F238E27FC236}">
                <a16:creationId xmlns:a16="http://schemas.microsoft.com/office/drawing/2014/main" id="{7E1D4427-852B-4B37-8E76-0E9F1810BA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6" name="Rectangle 15">
            <a:extLst>
              <a:ext uri="{FF2B5EF4-FFF2-40B4-BE49-F238E27FC236}">
                <a16:creationId xmlns:a16="http://schemas.microsoft.com/office/drawing/2014/main" id="{C4AAA502-5435-489E-9538-3A40E6C714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5B7C740-AC60-09D2-EFDB-41B7947A0C21}"/>
              </a:ext>
            </a:extLst>
          </p:cNvPr>
          <p:cNvSpPr>
            <a:spLocks noGrp="1"/>
          </p:cNvSpPr>
          <p:nvPr>
            <p:ph type="title"/>
          </p:nvPr>
        </p:nvSpPr>
        <p:spPr>
          <a:xfrm>
            <a:off x="1866096" y="4561115"/>
            <a:ext cx="8456661" cy="1057655"/>
          </a:xfrm>
        </p:spPr>
        <p:txBody>
          <a:bodyPr vert="horz" lIns="91440" tIns="45720" rIns="91440" bIns="45720" rtlCol="0" anchor="b">
            <a:normAutofit/>
          </a:bodyPr>
          <a:lstStyle/>
          <a:p>
            <a:pPr algn="ctr"/>
            <a:r>
              <a:rPr lang="en-US" sz="6000" dirty="0">
                <a:solidFill>
                  <a:schemeClr val="tx1">
                    <a:lumMod val="85000"/>
                    <a:lumOff val="15000"/>
                  </a:schemeClr>
                </a:solidFill>
              </a:rPr>
              <a:t>New parameter: Ratio</a:t>
            </a:r>
          </a:p>
        </p:txBody>
      </p:sp>
      <p:pic>
        <p:nvPicPr>
          <p:cNvPr id="5" name="Content Placeholder 4">
            <a:extLst>
              <a:ext uri="{FF2B5EF4-FFF2-40B4-BE49-F238E27FC236}">
                <a16:creationId xmlns:a16="http://schemas.microsoft.com/office/drawing/2014/main" id="{64B1F3F1-A6E5-537C-4EE2-C4F7B2CB5271}"/>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2664558" y="0"/>
            <a:ext cx="6281653" cy="4711240"/>
          </a:xfrm>
          <a:prstGeom prst="rect">
            <a:avLst/>
          </a:prstGeom>
        </p:spPr>
      </p:pic>
      <p:cxnSp>
        <p:nvCxnSpPr>
          <p:cNvPr id="18" name="Straight Connector 17">
            <a:extLst>
              <a:ext uri="{FF2B5EF4-FFF2-40B4-BE49-F238E27FC236}">
                <a16:creationId xmlns:a16="http://schemas.microsoft.com/office/drawing/2014/main" id="{C9AC0290-4702-4519-B0F4-C2A46880997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1086" y="5618770"/>
            <a:ext cx="1051560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DE42378B-2E28-4810-8421-7A473A40E3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2" name="Rectangle 21">
            <a:extLst>
              <a:ext uri="{FF2B5EF4-FFF2-40B4-BE49-F238E27FC236}">
                <a16:creationId xmlns:a16="http://schemas.microsoft.com/office/drawing/2014/main" id="{0D91DD17-237F-4811-BC0E-128EB1BD7C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0329172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25C8D2C1-DA83-420D-9635-D52CE066B5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6" name="Rectangle 25">
            <a:extLst>
              <a:ext uri="{FF2B5EF4-FFF2-40B4-BE49-F238E27FC236}">
                <a16:creationId xmlns:a16="http://schemas.microsoft.com/office/drawing/2014/main" id="{434F74C9-6A0B-409E-AD1C-45B58BE91B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8" name="Straight Connector 27">
            <a:extLst>
              <a:ext uri="{FF2B5EF4-FFF2-40B4-BE49-F238E27FC236}">
                <a16:creationId xmlns:a16="http://schemas.microsoft.com/office/drawing/2014/main" id="{F5486A9D-1265-4B57-91E6-68E666B978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30" name="Rectangle 29">
            <a:extLst>
              <a:ext uri="{FF2B5EF4-FFF2-40B4-BE49-F238E27FC236}">
                <a16:creationId xmlns:a16="http://schemas.microsoft.com/office/drawing/2014/main" id="{BE268116-E2A7-4F98-8812-192B4975E4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A8A2320-9057-01F2-9F60-78580C41C1B4}"/>
              </a:ext>
            </a:extLst>
          </p:cNvPr>
          <p:cNvSpPr>
            <a:spLocks noGrp="1"/>
          </p:cNvSpPr>
          <p:nvPr>
            <p:ph type="title"/>
          </p:nvPr>
        </p:nvSpPr>
        <p:spPr>
          <a:xfrm>
            <a:off x="524349" y="394040"/>
            <a:ext cx="10909073" cy="1057655"/>
          </a:xfrm>
        </p:spPr>
        <p:txBody>
          <a:bodyPr vert="horz" lIns="91440" tIns="45720" rIns="91440" bIns="45720" rtlCol="0" anchor="b">
            <a:normAutofit/>
          </a:bodyPr>
          <a:lstStyle/>
          <a:p>
            <a:r>
              <a:rPr lang="en-US" sz="6000" dirty="0">
                <a:solidFill>
                  <a:schemeClr val="tx1">
                    <a:lumMod val="85000"/>
                    <a:lumOff val="15000"/>
                  </a:schemeClr>
                </a:solidFill>
              </a:rPr>
              <a:t>Results</a:t>
            </a:r>
          </a:p>
        </p:txBody>
      </p:sp>
      <p:cxnSp>
        <p:nvCxnSpPr>
          <p:cNvPr id="32" name="Straight Connector 31">
            <a:extLst>
              <a:ext uri="{FF2B5EF4-FFF2-40B4-BE49-F238E27FC236}">
                <a16:creationId xmlns:a16="http://schemas.microsoft.com/office/drawing/2014/main" id="{73D8893D-DEBE-4F67-901F-166F75E9C6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1086" y="5618770"/>
            <a:ext cx="1051560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FBEFFA83-BC6D-4CD2-A2BA-98AD67423B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6" name="Rectangle 35">
            <a:extLst>
              <a:ext uri="{FF2B5EF4-FFF2-40B4-BE49-F238E27FC236}">
                <a16:creationId xmlns:a16="http://schemas.microsoft.com/office/drawing/2014/main" id="{AB5696BF-D495-4CAC-AA8A-4EBFF2C32A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8F49A7ED-55C9-0FC5-A831-B1574300FD24}"/>
                  </a:ext>
                </a:extLst>
              </p:cNvPr>
              <p:cNvSpPr>
                <a:spLocks noGrp="1"/>
              </p:cNvSpPr>
              <p:nvPr>
                <p:ph idx="1"/>
              </p:nvPr>
            </p:nvSpPr>
            <p:spPr/>
            <p:txBody>
              <a:bodyPr/>
              <a:lstStyle/>
              <a:p>
                <a:r>
                  <a:rPr lang="en-US" dirty="0"/>
                  <a:t>Evaluation metrics</a:t>
                </a:r>
              </a:p>
              <a:p>
                <a14:m>
                  <m:oMath xmlns:m="http://schemas.openxmlformats.org/officeDocument/2006/math">
                    <m:r>
                      <a:rPr lang="en-US" b="0" i="1" smtClean="0">
                        <a:latin typeface="Cambria Math" panose="02040503050406030204" pitchFamily="18" charset="0"/>
                      </a:rPr>
                      <m:t>𝑅𝑒𝑙𝑎𝑡𝑖𝑣𝑒</m:t>
                    </m:r>
                    <m:r>
                      <a:rPr lang="en-US" b="0" i="1" smtClean="0">
                        <a:latin typeface="Cambria Math" panose="02040503050406030204" pitchFamily="18" charset="0"/>
                      </a:rPr>
                      <m:t> </m:t>
                    </m:r>
                    <m:r>
                      <a:rPr lang="en-US" b="0" i="1" smtClean="0">
                        <a:latin typeface="Cambria Math" panose="02040503050406030204" pitchFamily="18" charset="0"/>
                      </a:rPr>
                      <m:t>𝐸𝑟𝑟𝑜𝑟</m:t>
                    </m:r>
                    <m:r>
                      <a:rPr lang="en-US" b="0" i="1" smtClean="0">
                        <a:latin typeface="Cambria Math" panose="02040503050406030204" pitchFamily="18" charset="0"/>
                      </a:rPr>
                      <m:t>:     </m:t>
                    </m:r>
                  </m:oMath>
                </a14:m>
                <a:br>
                  <a:rPr lang="en-US" b="0" i="1" dirty="0">
                    <a:latin typeface="Cambria Math" panose="02040503050406030204" pitchFamily="18" charset="0"/>
                  </a:rPr>
                </a:br>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num>
                      <m:den>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den>
                    </m:f>
                  </m:oMath>
                </a14:m>
                <a:endParaRPr lang="en-US" dirty="0"/>
              </a:p>
              <a:p>
                <a14:m>
                  <m:oMath xmlns:m="http://schemas.openxmlformats.org/officeDocument/2006/math">
                    <m:r>
                      <a:rPr lang="en-US" b="0" i="1" smtClean="0">
                        <a:latin typeface="Cambria Math" panose="02040503050406030204" pitchFamily="18" charset="0"/>
                      </a:rPr>
                      <m:t>𝑃𝑒𝑎𝑟𝑠𝑜𝑛𝑠</m:t>
                    </m:r>
                    <m:r>
                      <a:rPr lang="en-US" b="0" i="1" smtClean="0">
                        <a:latin typeface="Cambria Math" panose="02040503050406030204" pitchFamily="18" charset="0"/>
                      </a:rPr>
                      <m:t> </m:t>
                    </m:r>
                    <m:r>
                      <a:rPr lang="en-US" b="0" i="1" smtClean="0">
                        <a:latin typeface="Cambria Math" panose="02040503050406030204" pitchFamily="18" charset="0"/>
                      </a:rPr>
                      <m:t>𝐶𝑜𝑟𝑟𝑒𝑙𝑎𝑡𝑖𝑜𝑛</m:t>
                    </m:r>
                    <m:r>
                      <a:rPr lang="en-US" b="0" i="1" smtClean="0">
                        <a:latin typeface="Cambria Math" panose="02040503050406030204" pitchFamily="18" charset="0"/>
                      </a:rPr>
                      <m:t> </m:t>
                    </m:r>
                    <m:r>
                      <a:rPr lang="en-US" b="0" i="1" smtClean="0">
                        <a:latin typeface="Cambria Math" panose="02040503050406030204" pitchFamily="18" charset="0"/>
                      </a:rPr>
                      <m:t>𝐶𝑜𝑒𝑓𝑓𝑖𝑐𝑖𝑒𝑛𝑡</m:t>
                    </m:r>
                    <m:r>
                      <a:rPr lang="en-US" b="0" i="1" smtClean="0">
                        <a:latin typeface="Cambria Math" panose="02040503050406030204" pitchFamily="18" charset="0"/>
                      </a:rPr>
                      <m:t> :</m:t>
                    </m:r>
                  </m:oMath>
                </a14:m>
                <a:br>
                  <a:rPr lang="en-US" b="0" i="1" dirty="0">
                    <a:latin typeface="Cambria Math" panose="02040503050406030204" pitchFamily="18" charset="0"/>
                  </a:rPr>
                </a:br>
                <a:br>
                  <a:rPr lang="en-US" b="0" i="1" dirty="0">
                    <a:latin typeface="Cambria Math" panose="02040503050406030204" pitchFamily="18" charset="0"/>
                  </a:rPr>
                </a:br>
                <a14:m>
                  <m:oMath xmlns:m="http://schemas.openxmlformats.org/officeDocument/2006/math">
                    <m:r>
                      <a:rPr lang="en-US" b="0" i="1" smtClean="0">
                        <a:latin typeface="Cambria Math" panose="02040503050406030204" pitchFamily="18" charset="0"/>
                      </a:rPr>
                      <m:t>𝜌</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𝑛</m:t>
                        </m:r>
                        <m:nary>
                          <m:naryPr>
                            <m:chr m:val="∑"/>
                            <m:subHide m:val="on"/>
                            <m:supHide m:val="on"/>
                            <m:ctrlPr>
                              <a:rPr lang="en-US" b="0" i="1" smtClean="0">
                                <a:latin typeface="Cambria Math" panose="02040503050406030204" pitchFamily="18" charset="0"/>
                              </a:rPr>
                            </m:ctrlPr>
                          </m:naryPr>
                          <m:sub/>
                          <m:sup/>
                          <m:e>
                            <m:r>
                              <a:rPr lang="en-US" b="0" i="1" smtClean="0">
                                <a:latin typeface="Cambria Math" panose="02040503050406030204" pitchFamily="18" charset="0"/>
                              </a:rPr>
                              <m:t>𝑥𝑦</m:t>
                            </m:r>
                            <m:r>
                              <a:rPr lang="en-US" b="0" i="1" smtClean="0">
                                <a:latin typeface="Cambria Math" panose="02040503050406030204" pitchFamily="18" charset="0"/>
                              </a:rPr>
                              <m:t> −</m:t>
                            </m:r>
                            <m:r>
                              <a:rPr lang="en-US" b="0" i="1" smtClean="0">
                                <a:latin typeface="Cambria Math" panose="02040503050406030204" pitchFamily="18" charset="0"/>
                              </a:rPr>
                              <m:t>𝑛</m:t>
                            </m:r>
                            <m:nary>
                              <m:naryPr>
                                <m:chr m:val="∑"/>
                                <m:subHide m:val="on"/>
                                <m:supHide m:val="on"/>
                                <m:ctrlPr>
                                  <a:rPr lang="en-US" b="0" i="1" smtClean="0">
                                    <a:latin typeface="Cambria Math" panose="02040503050406030204" pitchFamily="18" charset="0"/>
                                  </a:rPr>
                                </m:ctrlPr>
                              </m:naryPr>
                              <m:sub/>
                              <m:sup/>
                              <m:e>
                                <m:r>
                                  <a:rPr lang="en-US" b="0" i="1" smtClean="0">
                                    <a:latin typeface="Cambria Math" panose="02040503050406030204" pitchFamily="18" charset="0"/>
                                  </a:rPr>
                                  <m:t>𝑥</m:t>
                                </m:r>
                              </m:e>
                            </m:nary>
                            <m:nary>
                              <m:naryPr>
                                <m:chr m:val="∑"/>
                                <m:subHide m:val="on"/>
                                <m:supHide m:val="on"/>
                                <m:ctrlPr>
                                  <a:rPr lang="en-US" b="0" i="1" smtClean="0">
                                    <a:latin typeface="Cambria Math" panose="02040503050406030204" pitchFamily="18" charset="0"/>
                                  </a:rPr>
                                </m:ctrlPr>
                              </m:naryPr>
                              <m:sub/>
                              <m:sup/>
                              <m:e>
                                <m:r>
                                  <a:rPr lang="en-US" b="0" i="1" smtClean="0">
                                    <a:latin typeface="Cambria Math" panose="02040503050406030204" pitchFamily="18" charset="0"/>
                                  </a:rPr>
                                  <m:t>𝑦</m:t>
                                </m:r>
                              </m:e>
                            </m:nary>
                          </m:e>
                        </m:nary>
                      </m:num>
                      <m:den>
                        <m:rad>
                          <m:radPr>
                            <m:degHide m:val="on"/>
                            <m:ctrlPr>
                              <a:rPr lang="en-US" b="0" i="1" smtClean="0">
                                <a:latin typeface="Cambria Math" panose="02040503050406030204" pitchFamily="18" charset="0"/>
                              </a:rPr>
                            </m:ctrlPr>
                          </m:radPr>
                          <m:deg/>
                          <m:e>
                            <m:r>
                              <a:rPr lang="en-US" b="0" i="1" smtClean="0">
                                <a:latin typeface="Cambria Math" panose="02040503050406030204" pitchFamily="18" charset="0"/>
                              </a:rPr>
                              <m:t>𝑛</m:t>
                            </m:r>
                            <m:nary>
                              <m:naryPr>
                                <m:chr m:val="∑"/>
                                <m:subHide m:val="on"/>
                                <m:supHide m:val="on"/>
                                <m:ctrlPr>
                                  <a:rPr lang="en-US" b="0" i="1" smtClean="0">
                                    <a:latin typeface="Cambria Math" panose="02040503050406030204" pitchFamily="18" charset="0"/>
                                  </a:rPr>
                                </m:ctrlPr>
                              </m:naryPr>
                              <m:sub/>
                              <m:sup/>
                              <m:e>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2</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m:t>
                                    </m:r>
                                    <m:nary>
                                      <m:naryPr>
                                        <m:chr m:val="∑"/>
                                        <m:subHide m:val="on"/>
                                        <m:supHide m:val="on"/>
                                        <m:ctrlPr>
                                          <a:rPr lang="en-US" b="0" i="1" smtClean="0">
                                            <a:latin typeface="Cambria Math" panose="02040503050406030204" pitchFamily="18" charset="0"/>
                                          </a:rPr>
                                        </m:ctrlPr>
                                      </m:naryPr>
                                      <m:sub/>
                                      <m:sup/>
                                      <m:e>
                                        <m:r>
                                          <a:rPr lang="en-US" b="0" i="1" smtClean="0">
                                            <a:latin typeface="Cambria Math" panose="02040503050406030204" pitchFamily="18" charset="0"/>
                                          </a:rPr>
                                          <m:t>𝑥</m:t>
                                        </m:r>
                                      </m:e>
                                    </m:nary>
                                    <m:r>
                                      <a:rPr lang="en-US" b="0" i="1" smtClean="0">
                                        <a:latin typeface="Cambria Math" panose="02040503050406030204" pitchFamily="18" charset="0"/>
                                      </a:rPr>
                                      <m:t>)</m:t>
                                    </m:r>
                                  </m:e>
                                  <m:sup>
                                    <m:r>
                                      <a:rPr lang="en-US" b="0" i="1" smtClean="0">
                                        <a:latin typeface="Cambria Math" panose="02040503050406030204" pitchFamily="18" charset="0"/>
                                      </a:rPr>
                                      <m:t>2</m:t>
                                    </m:r>
                                  </m:sup>
                                </m:sSup>
                              </m:e>
                            </m:nary>
                          </m:e>
                        </m:rad>
                        <m:rad>
                          <m:radPr>
                            <m:degHide m:val="on"/>
                            <m:ctrlPr>
                              <a:rPr lang="en-US" i="1">
                                <a:latin typeface="Cambria Math" panose="02040503050406030204" pitchFamily="18" charset="0"/>
                              </a:rPr>
                            </m:ctrlPr>
                          </m:radPr>
                          <m:deg/>
                          <m:e>
                            <m:r>
                              <a:rPr lang="en-US" i="1">
                                <a:latin typeface="Cambria Math" panose="02040503050406030204" pitchFamily="18" charset="0"/>
                              </a:rPr>
                              <m:t>𝑛</m:t>
                            </m:r>
                            <m:nary>
                              <m:naryPr>
                                <m:chr m:val="∑"/>
                                <m:subHide m:val="on"/>
                                <m:supHide m:val="on"/>
                                <m:ctrlPr>
                                  <a:rPr lang="en-US" i="1">
                                    <a:latin typeface="Cambria Math" panose="02040503050406030204" pitchFamily="18" charset="0"/>
                                  </a:rPr>
                                </m:ctrlPr>
                              </m:naryPr>
                              <m:sub/>
                              <m:sup/>
                              <m:e>
                                <m:sSup>
                                  <m:sSupPr>
                                    <m:ctrlPr>
                                      <a:rPr lang="en-US" i="1">
                                        <a:latin typeface="Cambria Math" panose="02040503050406030204" pitchFamily="18" charset="0"/>
                                      </a:rPr>
                                    </m:ctrlPr>
                                  </m:sSupPr>
                                  <m:e>
                                    <m:r>
                                      <a:rPr lang="en-US" b="0" i="1" smtClean="0">
                                        <a:latin typeface="Cambria Math" panose="02040503050406030204" pitchFamily="18" charset="0"/>
                                      </a:rPr>
                                      <m:t>𝑦</m:t>
                                    </m:r>
                                  </m:e>
                                  <m:sup>
                                    <m:r>
                                      <a:rPr lang="en-US" i="1">
                                        <a:latin typeface="Cambria Math" panose="02040503050406030204" pitchFamily="18" charset="0"/>
                                      </a:rPr>
                                      <m:t>2</m:t>
                                    </m:r>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m:t>
                                    </m:r>
                                    <m:nary>
                                      <m:naryPr>
                                        <m:chr m:val="∑"/>
                                        <m:subHide m:val="on"/>
                                        <m:supHide m:val="on"/>
                                        <m:ctrlPr>
                                          <a:rPr lang="en-US" i="1">
                                            <a:latin typeface="Cambria Math" panose="02040503050406030204" pitchFamily="18" charset="0"/>
                                          </a:rPr>
                                        </m:ctrlPr>
                                      </m:naryPr>
                                      <m:sub/>
                                      <m:sup/>
                                      <m:e>
                                        <m:r>
                                          <a:rPr lang="en-US" b="0" i="1" smtClean="0">
                                            <a:latin typeface="Cambria Math" panose="02040503050406030204" pitchFamily="18" charset="0"/>
                                          </a:rPr>
                                          <m:t>𝑦</m:t>
                                        </m:r>
                                      </m:e>
                                    </m:nary>
                                    <m:r>
                                      <a:rPr lang="en-US" i="1">
                                        <a:latin typeface="Cambria Math" panose="02040503050406030204" pitchFamily="18" charset="0"/>
                                      </a:rPr>
                                      <m:t>)</m:t>
                                    </m:r>
                                  </m:e>
                                  <m:sup>
                                    <m:r>
                                      <a:rPr lang="en-US" i="1">
                                        <a:latin typeface="Cambria Math" panose="02040503050406030204" pitchFamily="18" charset="0"/>
                                      </a:rPr>
                                      <m:t>2</m:t>
                                    </m:r>
                                  </m:sup>
                                </m:sSup>
                              </m:e>
                            </m:nary>
                          </m:e>
                        </m:rad>
                      </m:den>
                    </m:f>
                  </m:oMath>
                </a14:m>
                <a:endParaRPr lang="en-US" dirty="0"/>
              </a:p>
            </p:txBody>
          </p:sp>
        </mc:Choice>
        <mc:Fallback xmlns="">
          <p:sp>
            <p:nvSpPr>
              <p:cNvPr id="7" name="Content Placeholder 6">
                <a:extLst>
                  <a:ext uri="{FF2B5EF4-FFF2-40B4-BE49-F238E27FC236}">
                    <a16:creationId xmlns:a16="http://schemas.microsoft.com/office/drawing/2014/main" id="{8F49A7ED-55C9-0FC5-A831-B1574300FD24}"/>
                  </a:ext>
                </a:extLst>
              </p:cNvPr>
              <p:cNvSpPr>
                <a:spLocks noGrp="1" noRot="1" noChangeAspect="1" noMove="1" noResize="1" noEditPoints="1" noAdjustHandles="1" noChangeArrowheads="1" noChangeShapeType="1" noTextEdit="1"/>
              </p:cNvSpPr>
              <p:nvPr>
                <p:ph idx="1"/>
              </p:nvPr>
            </p:nvSpPr>
            <p:spPr>
              <a:blipFill>
                <a:blip r:embed="rId2"/>
                <a:stretch>
                  <a:fillRect l="-1515" t="-1667"/>
                </a:stretch>
              </a:blipFill>
            </p:spPr>
            <p:txBody>
              <a:bodyPr/>
              <a:lstStyle/>
              <a:p>
                <a:r>
                  <a:rPr lang="en-US">
                    <a:noFill/>
                  </a:rPr>
                  <a:t> </a:t>
                </a:r>
              </a:p>
            </p:txBody>
          </p:sp>
        </mc:Fallback>
      </mc:AlternateContent>
    </p:spTree>
    <p:extLst>
      <p:ext uri="{BB962C8B-B14F-4D97-AF65-F5344CB8AC3E}">
        <p14:creationId xmlns:p14="http://schemas.microsoft.com/office/powerpoint/2010/main" val="8815569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AE1AF813-2D2F-4B78-9216-388AF161ED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7" name="Rectangle 46">
            <a:extLst>
              <a:ext uri="{FF2B5EF4-FFF2-40B4-BE49-F238E27FC236}">
                <a16:creationId xmlns:a16="http://schemas.microsoft.com/office/drawing/2014/main" id="{C47181D2-95D5-4439-9BDF-14D4FDC7BD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1" name="Content Placeholder 10" descr="Diagram&#10;&#10;Description automatically generated">
            <a:extLst>
              <a:ext uri="{FF2B5EF4-FFF2-40B4-BE49-F238E27FC236}">
                <a16:creationId xmlns:a16="http://schemas.microsoft.com/office/drawing/2014/main" id="{C9CBB0FF-4B3F-189F-F542-40954555B210}"/>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141051" y="644388"/>
            <a:ext cx="5906751" cy="5569223"/>
          </a:xfrm>
        </p:spPr>
      </p:pic>
      <p:sp>
        <p:nvSpPr>
          <p:cNvPr id="19" name="Arrow: Right 18">
            <a:extLst>
              <a:ext uri="{FF2B5EF4-FFF2-40B4-BE49-F238E27FC236}">
                <a16:creationId xmlns:a16="http://schemas.microsoft.com/office/drawing/2014/main" id="{27EBD022-D450-465B-7D9A-8EA1ADE2D93F}"/>
              </a:ext>
            </a:extLst>
          </p:cNvPr>
          <p:cNvSpPr/>
          <p:nvPr/>
        </p:nvSpPr>
        <p:spPr>
          <a:xfrm>
            <a:off x="3857625" y="200025"/>
            <a:ext cx="4705350" cy="44188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Temporal</a:t>
            </a:r>
          </a:p>
        </p:txBody>
      </p:sp>
      <p:sp>
        <p:nvSpPr>
          <p:cNvPr id="35" name="Arrow: Right 34">
            <a:extLst>
              <a:ext uri="{FF2B5EF4-FFF2-40B4-BE49-F238E27FC236}">
                <a16:creationId xmlns:a16="http://schemas.microsoft.com/office/drawing/2014/main" id="{AFC48FD3-31F2-AD30-DC95-5E8AABD344A1}"/>
              </a:ext>
            </a:extLst>
          </p:cNvPr>
          <p:cNvSpPr/>
          <p:nvPr/>
        </p:nvSpPr>
        <p:spPr>
          <a:xfrm rot="5400000" flipV="1">
            <a:off x="905536" y="2983322"/>
            <a:ext cx="4641342" cy="56064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Spatial</a:t>
            </a:r>
          </a:p>
        </p:txBody>
      </p:sp>
      <p:sp>
        <p:nvSpPr>
          <p:cNvPr id="23" name="Rectangle 22">
            <a:extLst>
              <a:ext uri="{FF2B5EF4-FFF2-40B4-BE49-F238E27FC236}">
                <a16:creationId xmlns:a16="http://schemas.microsoft.com/office/drawing/2014/main" id="{14B8C2E2-4F81-7940-78DD-D6A3558A1E9E}"/>
              </a:ext>
            </a:extLst>
          </p:cNvPr>
          <p:cNvSpPr/>
          <p:nvPr/>
        </p:nvSpPr>
        <p:spPr>
          <a:xfrm>
            <a:off x="1085850" y="1343025"/>
            <a:ext cx="1974333" cy="13906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F54C616F-6128-A9E7-91BB-43290F5C41C9}"/>
              </a:ext>
            </a:extLst>
          </p:cNvPr>
          <p:cNvSpPr/>
          <p:nvPr/>
        </p:nvSpPr>
        <p:spPr>
          <a:xfrm>
            <a:off x="9047802" y="1257300"/>
            <a:ext cx="2258373" cy="13906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634316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31F83E-85FC-E1B7-806F-587802B2257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121BC61-0683-7107-5A29-F166AE167D5E}"/>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8A63CE81-F7A7-BF70-35C7-4AAA434561C8}"/>
              </a:ext>
            </a:extLst>
          </p:cNvPr>
          <p:cNvPicPr>
            <a:picLocks noChangeAspect="1"/>
          </p:cNvPicPr>
          <p:nvPr/>
        </p:nvPicPr>
        <p:blipFill>
          <a:blip r:embed="rId3"/>
          <a:stretch>
            <a:fillRect/>
          </a:stretch>
        </p:blipFill>
        <p:spPr>
          <a:xfrm>
            <a:off x="642176" y="1018838"/>
            <a:ext cx="10907647" cy="4820323"/>
          </a:xfrm>
          <a:prstGeom prst="rect">
            <a:avLst/>
          </a:prstGeom>
        </p:spPr>
      </p:pic>
    </p:spTree>
    <p:extLst>
      <p:ext uri="{BB962C8B-B14F-4D97-AF65-F5344CB8AC3E}">
        <p14:creationId xmlns:p14="http://schemas.microsoft.com/office/powerpoint/2010/main" val="13956076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A24D968-C4AA-2909-95EC-FC5048A015D9}"/>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C13C3857-DF96-7EBF-A5D3-35CA703474C1}"/>
              </a:ext>
            </a:extLst>
          </p:cNvPr>
          <p:cNvPicPr>
            <a:picLocks noChangeAspect="1"/>
          </p:cNvPicPr>
          <p:nvPr/>
        </p:nvPicPr>
        <p:blipFill>
          <a:blip r:embed="rId3"/>
          <a:stretch>
            <a:fillRect/>
          </a:stretch>
        </p:blipFill>
        <p:spPr>
          <a:xfrm>
            <a:off x="351623" y="737812"/>
            <a:ext cx="11488753" cy="5382376"/>
          </a:xfrm>
          <a:prstGeom prst="rect">
            <a:avLst/>
          </a:prstGeom>
        </p:spPr>
      </p:pic>
    </p:spTree>
    <p:extLst>
      <p:ext uri="{BB962C8B-B14F-4D97-AF65-F5344CB8AC3E}">
        <p14:creationId xmlns:p14="http://schemas.microsoft.com/office/powerpoint/2010/main" val="17833031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9">
            <a:extLst>
              <a:ext uri="{FF2B5EF4-FFF2-40B4-BE49-F238E27FC236}">
                <a16:creationId xmlns:a16="http://schemas.microsoft.com/office/drawing/2014/main" id="{4E4490D0-3672-446A-AC12-B4830333BD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11">
            <a:extLst>
              <a:ext uri="{FF2B5EF4-FFF2-40B4-BE49-F238E27FC236}">
                <a16:creationId xmlns:a16="http://schemas.microsoft.com/office/drawing/2014/main" id="{39CB82C2-DF65-4EC1-8280-F201D50F5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6" name="Straight Connector 13">
            <a:extLst>
              <a:ext uri="{FF2B5EF4-FFF2-40B4-BE49-F238E27FC236}">
                <a16:creationId xmlns:a16="http://schemas.microsoft.com/office/drawing/2014/main" id="{7E1D4427-852B-4B37-8E76-0E9F1810BA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27" name="Rectangle 15">
            <a:extLst>
              <a:ext uri="{FF2B5EF4-FFF2-40B4-BE49-F238E27FC236}">
                <a16:creationId xmlns:a16="http://schemas.microsoft.com/office/drawing/2014/main" id="{C4AAA502-5435-489E-9538-3A40E6C714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4BE61C6-4E1E-347D-D66A-E34971C03509}"/>
              </a:ext>
            </a:extLst>
          </p:cNvPr>
          <p:cNvSpPr>
            <a:spLocks noGrp="1"/>
          </p:cNvSpPr>
          <p:nvPr>
            <p:ph type="title"/>
          </p:nvPr>
        </p:nvSpPr>
        <p:spPr>
          <a:xfrm>
            <a:off x="633999" y="4550229"/>
            <a:ext cx="10909073" cy="1057655"/>
          </a:xfrm>
        </p:spPr>
        <p:txBody>
          <a:bodyPr vert="horz" lIns="91440" tIns="45720" rIns="91440" bIns="45720" rtlCol="0" anchor="b">
            <a:normAutofit/>
          </a:bodyPr>
          <a:lstStyle/>
          <a:p>
            <a:r>
              <a:rPr lang="en-US" sz="6000" dirty="0">
                <a:solidFill>
                  <a:schemeClr val="tx1">
                    <a:lumMod val="85000"/>
                    <a:lumOff val="15000"/>
                  </a:schemeClr>
                </a:solidFill>
              </a:rPr>
              <a:t>ECGI Inverse Problem</a:t>
            </a:r>
          </a:p>
        </p:txBody>
      </p:sp>
      <p:pic>
        <p:nvPicPr>
          <p:cNvPr id="5" name="Content Placeholder 4" descr="Diagram&#10;&#10;Description automatically generated">
            <a:extLst>
              <a:ext uri="{FF2B5EF4-FFF2-40B4-BE49-F238E27FC236}">
                <a16:creationId xmlns:a16="http://schemas.microsoft.com/office/drawing/2014/main" id="{4A2E12F2-5291-8CD2-0E2A-CD5C6DDC247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35457" y="640080"/>
            <a:ext cx="7205472" cy="3602736"/>
          </a:xfrm>
          <a:prstGeom prst="rect">
            <a:avLst/>
          </a:prstGeom>
        </p:spPr>
      </p:pic>
      <p:cxnSp>
        <p:nvCxnSpPr>
          <p:cNvPr id="28" name="Straight Connector 17">
            <a:extLst>
              <a:ext uri="{FF2B5EF4-FFF2-40B4-BE49-F238E27FC236}">
                <a16:creationId xmlns:a16="http://schemas.microsoft.com/office/drawing/2014/main" id="{C9AC0290-4702-4519-B0F4-C2A46880997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1086" y="5618770"/>
            <a:ext cx="1051560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29" name="Rectangle 19">
            <a:extLst>
              <a:ext uri="{FF2B5EF4-FFF2-40B4-BE49-F238E27FC236}">
                <a16:creationId xmlns:a16="http://schemas.microsoft.com/office/drawing/2014/main" id="{DE42378B-2E28-4810-8421-7A473A40E3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Rectangle 21">
            <a:extLst>
              <a:ext uri="{FF2B5EF4-FFF2-40B4-BE49-F238E27FC236}">
                <a16:creationId xmlns:a16="http://schemas.microsoft.com/office/drawing/2014/main" id="{0D91DD17-237F-4811-BC0E-128EB1BD7C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3108679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2" name="Freeform: Shape 95">
            <a:extLst>
              <a:ext uri="{FF2B5EF4-FFF2-40B4-BE49-F238E27FC236}">
                <a16:creationId xmlns:a16="http://schemas.microsoft.com/office/drawing/2014/main" id="{1284CA7F-B696-4085-84C6-CD668817E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6050278" cy="3400925"/>
          </a:xfrm>
          <a:custGeom>
            <a:avLst/>
            <a:gdLst>
              <a:gd name="connsiteX0" fmla="*/ 0 w 6050278"/>
              <a:gd name="connsiteY0" fmla="*/ 0 h 3400925"/>
              <a:gd name="connsiteX1" fmla="*/ 6050278 w 6050278"/>
              <a:gd name="connsiteY1" fmla="*/ 0 h 3400925"/>
              <a:gd name="connsiteX2" fmla="*/ 6050278 w 6050278"/>
              <a:gd name="connsiteY2" fmla="*/ 1827306 h 3400925"/>
              <a:gd name="connsiteX3" fmla="*/ 3892296 w 6050278"/>
              <a:gd name="connsiteY3" fmla="*/ 1827306 h 3400925"/>
              <a:gd name="connsiteX4" fmla="*/ 3892296 w 6050278"/>
              <a:gd name="connsiteY4" fmla="*/ 3400925 h 3400925"/>
              <a:gd name="connsiteX5" fmla="*/ 0 w 6050278"/>
              <a:gd name="connsiteY5" fmla="*/ 3400925 h 3400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50278" h="3400925">
                <a:moveTo>
                  <a:pt x="0" y="0"/>
                </a:moveTo>
                <a:lnTo>
                  <a:pt x="6050278" y="0"/>
                </a:lnTo>
                <a:lnTo>
                  <a:pt x="6050278" y="1827306"/>
                </a:lnTo>
                <a:lnTo>
                  <a:pt x="3892296" y="1827306"/>
                </a:lnTo>
                <a:lnTo>
                  <a:pt x="3892296" y="3400925"/>
                </a:lnTo>
                <a:lnTo>
                  <a:pt x="0" y="3400925"/>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Graphic 4">
            <a:extLst>
              <a:ext uri="{FF2B5EF4-FFF2-40B4-BE49-F238E27FC236}">
                <a16:creationId xmlns:a16="http://schemas.microsoft.com/office/drawing/2014/main" id="{90F06044-597B-14C4-76EC-B1545A7B189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89140" y="643467"/>
            <a:ext cx="2435726" cy="2435726"/>
          </a:xfrm>
          <a:prstGeom prst="rect">
            <a:avLst/>
          </a:prstGeom>
        </p:spPr>
      </p:pic>
      <p:sp>
        <p:nvSpPr>
          <p:cNvPr id="165" name="Freeform: Shape 97">
            <a:extLst>
              <a:ext uri="{FF2B5EF4-FFF2-40B4-BE49-F238E27FC236}">
                <a16:creationId xmlns:a16="http://schemas.microsoft.com/office/drawing/2014/main" id="{858A10F4-B847-4777-BC82-782F6FB36E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41722" y="1"/>
            <a:ext cx="6050278" cy="3400925"/>
          </a:xfrm>
          <a:custGeom>
            <a:avLst/>
            <a:gdLst>
              <a:gd name="connsiteX0" fmla="*/ 0 w 6050278"/>
              <a:gd name="connsiteY0" fmla="*/ 0 h 3400925"/>
              <a:gd name="connsiteX1" fmla="*/ 6050278 w 6050278"/>
              <a:gd name="connsiteY1" fmla="*/ 0 h 3400925"/>
              <a:gd name="connsiteX2" fmla="*/ 6050278 w 6050278"/>
              <a:gd name="connsiteY2" fmla="*/ 3400925 h 3400925"/>
              <a:gd name="connsiteX3" fmla="*/ 2157982 w 6050278"/>
              <a:gd name="connsiteY3" fmla="*/ 3400925 h 3400925"/>
              <a:gd name="connsiteX4" fmla="*/ 2157982 w 6050278"/>
              <a:gd name="connsiteY4" fmla="*/ 1827306 h 3400925"/>
              <a:gd name="connsiteX5" fmla="*/ 0 w 6050278"/>
              <a:gd name="connsiteY5" fmla="*/ 1827306 h 3400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50278" h="3400925">
                <a:moveTo>
                  <a:pt x="0" y="0"/>
                </a:moveTo>
                <a:lnTo>
                  <a:pt x="6050278" y="0"/>
                </a:lnTo>
                <a:lnTo>
                  <a:pt x="6050278" y="3400925"/>
                </a:lnTo>
                <a:lnTo>
                  <a:pt x="2157982" y="3400925"/>
                </a:lnTo>
                <a:lnTo>
                  <a:pt x="2157982" y="1827306"/>
                </a:lnTo>
                <a:lnTo>
                  <a:pt x="0" y="1827306"/>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2" name="Freeform: Shape 99">
            <a:extLst>
              <a:ext uri="{FF2B5EF4-FFF2-40B4-BE49-F238E27FC236}">
                <a16:creationId xmlns:a16="http://schemas.microsoft.com/office/drawing/2014/main" id="{8883B597-C9A1-46EF-AB6B-71DF0B1ED4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489159"/>
            <a:ext cx="6050278" cy="3368841"/>
          </a:xfrm>
          <a:custGeom>
            <a:avLst/>
            <a:gdLst>
              <a:gd name="connsiteX0" fmla="*/ 0 w 6050278"/>
              <a:gd name="connsiteY0" fmla="*/ 0 h 3368841"/>
              <a:gd name="connsiteX1" fmla="*/ 3892296 w 6050278"/>
              <a:gd name="connsiteY1" fmla="*/ 0 h 3368841"/>
              <a:gd name="connsiteX2" fmla="*/ 3892296 w 6050278"/>
              <a:gd name="connsiteY2" fmla="*/ 1541535 h 3368841"/>
              <a:gd name="connsiteX3" fmla="*/ 6050278 w 6050278"/>
              <a:gd name="connsiteY3" fmla="*/ 1541535 h 3368841"/>
              <a:gd name="connsiteX4" fmla="*/ 6050278 w 6050278"/>
              <a:gd name="connsiteY4" fmla="*/ 3368841 h 3368841"/>
              <a:gd name="connsiteX5" fmla="*/ 0 w 6050278"/>
              <a:gd name="connsiteY5" fmla="*/ 3368841 h 3368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50278" h="3368841">
                <a:moveTo>
                  <a:pt x="0" y="0"/>
                </a:moveTo>
                <a:lnTo>
                  <a:pt x="3892296" y="0"/>
                </a:lnTo>
                <a:lnTo>
                  <a:pt x="3892296" y="1541535"/>
                </a:lnTo>
                <a:lnTo>
                  <a:pt x="6050278" y="1541535"/>
                </a:lnTo>
                <a:lnTo>
                  <a:pt x="6050278" y="3368841"/>
                </a:lnTo>
                <a:lnTo>
                  <a:pt x="0" y="3368841"/>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3" name="Graphic 12">
            <a:extLst>
              <a:ext uri="{FF2B5EF4-FFF2-40B4-BE49-F238E27FC236}">
                <a16:creationId xmlns:a16="http://schemas.microsoft.com/office/drawing/2014/main" id="{79231EC5-0453-E49F-C48D-CCF0CB1D034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07217" y="3826725"/>
            <a:ext cx="2399572" cy="2399572"/>
          </a:xfrm>
          <a:prstGeom prst="rect">
            <a:avLst/>
          </a:prstGeom>
        </p:spPr>
      </p:pic>
      <p:sp>
        <p:nvSpPr>
          <p:cNvPr id="192" name="Freeform: Shape 101">
            <a:extLst>
              <a:ext uri="{FF2B5EF4-FFF2-40B4-BE49-F238E27FC236}">
                <a16:creationId xmlns:a16="http://schemas.microsoft.com/office/drawing/2014/main" id="{A0B38421-369F-445C-9543-5BC17BC090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41722" y="3489159"/>
            <a:ext cx="6050278" cy="3368841"/>
          </a:xfrm>
          <a:custGeom>
            <a:avLst/>
            <a:gdLst>
              <a:gd name="connsiteX0" fmla="*/ 2157982 w 6050278"/>
              <a:gd name="connsiteY0" fmla="*/ 0 h 3368841"/>
              <a:gd name="connsiteX1" fmla="*/ 6050278 w 6050278"/>
              <a:gd name="connsiteY1" fmla="*/ 0 h 3368841"/>
              <a:gd name="connsiteX2" fmla="*/ 6050278 w 6050278"/>
              <a:gd name="connsiteY2" fmla="*/ 3368841 h 3368841"/>
              <a:gd name="connsiteX3" fmla="*/ 0 w 6050278"/>
              <a:gd name="connsiteY3" fmla="*/ 3368841 h 3368841"/>
              <a:gd name="connsiteX4" fmla="*/ 0 w 6050278"/>
              <a:gd name="connsiteY4" fmla="*/ 1541535 h 3368841"/>
              <a:gd name="connsiteX5" fmla="*/ 2157982 w 6050278"/>
              <a:gd name="connsiteY5" fmla="*/ 1541535 h 3368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50278" h="3368841">
                <a:moveTo>
                  <a:pt x="2157982" y="0"/>
                </a:moveTo>
                <a:lnTo>
                  <a:pt x="6050278" y="0"/>
                </a:lnTo>
                <a:lnTo>
                  <a:pt x="6050278" y="3368841"/>
                </a:lnTo>
                <a:lnTo>
                  <a:pt x="0" y="3368841"/>
                </a:lnTo>
                <a:lnTo>
                  <a:pt x="0" y="1541535"/>
                </a:lnTo>
                <a:lnTo>
                  <a:pt x="2157982" y="1541535"/>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2" name="Freeform: Shape 103">
            <a:extLst>
              <a:ext uri="{FF2B5EF4-FFF2-40B4-BE49-F238E27FC236}">
                <a16:creationId xmlns:a16="http://schemas.microsoft.com/office/drawing/2014/main" id="{FAA9CE81-CAF0-41E3-8E73-CAFA13A0B1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83736" y="1918638"/>
            <a:ext cx="4224528" cy="3020725"/>
          </a:xfrm>
          <a:custGeom>
            <a:avLst/>
            <a:gdLst>
              <a:gd name="connsiteX0" fmla="*/ 0 w 4224528"/>
              <a:gd name="connsiteY0" fmla="*/ 0 h 3020725"/>
              <a:gd name="connsiteX1" fmla="*/ 4224528 w 4224528"/>
              <a:gd name="connsiteY1" fmla="*/ 0 h 3020725"/>
              <a:gd name="connsiteX2" fmla="*/ 4224528 w 4224528"/>
              <a:gd name="connsiteY2" fmla="*/ 3020725 h 3020725"/>
              <a:gd name="connsiteX3" fmla="*/ 0 w 4224528"/>
              <a:gd name="connsiteY3" fmla="*/ 3020725 h 3020725"/>
            </a:gdLst>
            <a:ahLst/>
            <a:cxnLst>
              <a:cxn ang="0">
                <a:pos x="connsiteX0" y="connsiteY0"/>
              </a:cxn>
              <a:cxn ang="0">
                <a:pos x="connsiteX1" y="connsiteY1"/>
              </a:cxn>
              <a:cxn ang="0">
                <a:pos x="connsiteX2" y="connsiteY2"/>
              </a:cxn>
              <a:cxn ang="0">
                <a:pos x="connsiteX3" y="connsiteY3"/>
              </a:cxn>
            </a:cxnLst>
            <a:rect l="l" t="t" r="r" b="b"/>
            <a:pathLst>
              <a:path w="4224528" h="3020725">
                <a:moveTo>
                  <a:pt x="0" y="0"/>
                </a:moveTo>
                <a:lnTo>
                  <a:pt x="4224528" y="0"/>
                </a:lnTo>
                <a:lnTo>
                  <a:pt x="4224528" y="3020725"/>
                </a:lnTo>
                <a:lnTo>
                  <a:pt x="0" y="3020725"/>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1" name="Graphic 10">
            <a:extLst>
              <a:ext uri="{FF2B5EF4-FFF2-40B4-BE49-F238E27FC236}">
                <a16:creationId xmlns:a16="http://schemas.microsoft.com/office/drawing/2014/main" id="{5CEA93A6-BE07-9BB2-F633-20902911C7F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907370" y="2240371"/>
            <a:ext cx="2377259" cy="2377259"/>
          </a:xfrm>
          <a:prstGeom prst="rect">
            <a:avLst/>
          </a:prstGeom>
        </p:spPr>
      </p:pic>
      <p:pic>
        <p:nvPicPr>
          <p:cNvPr id="9" name="Graphic 8">
            <a:extLst>
              <a:ext uri="{FF2B5EF4-FFF2-40B4-BE49-F238E27FC236}">
                <a16:creationId xmlns:a16="http://schemas.microsoft.com/office/drawing/2014/main" id="{5C247E0C-900C-1795-F9F4-20F10AB0193E}"/>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874570" y="631704"/>
            <a:ext cx="2420851" cy="2420851"/>
          </a:xfrm>
          <a:prstGeom prst="rect">
            <a:avLst/>
          </a:prstGeom>
        </p:spPr>
      </p:pic>
      <p:pic>
        <p:nvPicPr>
          <p:cNvPr id="3" name="Graphic 2">
            <a:extLst>
              <a:ext uri="{FF2B5EF4-FFF2-40B4-BE49-F238E27FC236}">
                <a16:creationId xmlns:a16="http://schemas.microsoft.com/office/drawing/2014/main" id="{F029CAA3-E0EA-1583-8BAB-76C56D60F653}"/>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877293" y="3810893"/>
            <a:ext cx="2415404" cy="2415404"/>
          </a:xfrm>
          <a:prstGeom prst="rect">
            <a:avLst/>
          </a:prstGeom>
        </p:spPr>
      </p:pic>
      <p:pic>
        <p:nvPicPr>
          <p:cNvPr id="337" name="Graphic 336">
            <a:extLst>
              <a:ext uri="{FF2B5EF4-FFF2-40B4-BE49-F238E27FC236}">
                <a16:creationId xmlns:a16="http://schemas.microsoft.com/office/drawing/2014/main" id="{D69614E1-E1A4-0D4C-7712-AE2388A6319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40080" y="312207"/>
            <a:ext cx="3122057" cy="3122057"/>
          </a:xfrm>
          <a:prstGeom prst="rect">
            <a:avLst/>
          </a:prstGeom>
        </p:spPr>
      </p:pic>
      <p:pic>
        <p:nvPicPr>
          <p:cNvPr id="338" name="Graphic 337">
            <a:extLst>
              <a:ext uri="{FF2B5EF4-FFF2-40B4-BE49-F238E27FC236}">
                <a16:creationId xmlns:a16="http://schemas.microsoft.com/office/drawing/2014/main" id="{4551FF9D-5B8A-0FFB-DFEE-2E3255D66A8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40080" y="3432226"/>
            <a:ext cx="3117960" cy="3075715"/>
          </a:xfrm>
          <a:prstGeom prst="rect">
            <a:avLst/>
          </a:prstGeom>
        </p:spPr>
      </p:pic>
      <p:pic>
        <p:nvPicPr>
          <p:cNvPr id="339" name="Graphic 338">
            <a:extLst>
              <a:ext uri="{FF2B5EF4-FFF2-40B4-BE49-F238E27FC236}">
                <a16:creationId xmlns:a16="http://schemas.microsoft.com/office/drawing/2014/main" id="{551D6720-3018-CEF8-55B0-3011F93907A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574787" y="1909112"/>
            <a:ext cx="3047114" cy="3047114"/>
          </a:xfrm>
          <a:prstGeom prst="rect">
            <a:avLst/>
          </a:prstGeom>
        </p:spPr>
      </p:pic>
      <p:pic>
        <p:nvPicPr>
          <p:cNvPr id="340" name="Graphic 339">
            <a:extLst>
              <a:ext uri="{FF2B5EF4-FFF2-40B4-BE49-F238E27FC236}">
                <a16:creationId xmlns:a16="http://schemas.microsoft.com/office/drawing/2014/main" id="{273723E5-E8F5-9EC8-DA66-D51B6EB99406}"/>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529703" y="300445"/>
            <a:ext cx="3102990" cy="3102990"/>
          </a:xfrm>
          <a:prstGeom prst="rect">
            <a:avLst/>
          </a:prstGeom>
        </p:spPr>
      </p:pic>
      <p:pic>
        <p:nvPicPr>
          <p:cNvPr id="341" name="Graphic 340">
            <a:extLst>
              <a:ext uri="{FF2B5EF4-FFF2-40B4-BE49-F238E27FC236}">
                <a16:creationId xmlns:a16="http://schemas.microsoft.com/office/drawing/2014/main" id="{45837311-2546-61CF-8773-B8C35A25D409}"/>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529703" y="3429000"/>
            <a:ext cx="3096008" cy="3096008"/>
          </a:xfrm>
          <a:prstGeom prst="rect">
            <a:avLst/>
          </a:prstGeom>
        </p:spPr>
      </p:pic>
    </p:spTree>
    <p:extLst>
      <p:ext uri="{BB962C8B-B14F-4D97-AF65-F5344CB8AC3E}">
        <p14:creationId xmlns:p14="http://schemas.microsoft.com/office/powerpoint/2010/main" val="37372077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B2B8762-61F0-4F1B-9364-D633EE9D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a:extLst>
              <a:ext uri="{FF2B5EF4-FFF2-40B4-BE49-F238E27FC236}">
                <a16:creationId xmlns:a16="http://schemas.microsoft.com/office/drawing/2014/main" id="{E97675C8-1328-460C-9EBF-6B446B67EA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6" name="Straight Connector 15">
            <a:extLst>
              <a:ext uri="{FF2B5EF4-FFF2-40B4-BE49-F238E27FC236}">
                <a16:creationId xmlns:a16="http://schemas.microsoft.com/office/drawing/2014/main" id="{514EE78B-AF71-4195-A01B-F1165D9233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8" name="Rectangle 17">
            <a:extLst>
              <a:ext uri="{FF2B5EF4-FFF2-40B4-BE49-F238E27FC236}">
                <a16:creationId xmlns:a16="http://schemas.microsoft.com/office/drawing/2014/main" id="{2AD83CFE-1CA3-4832-A4B9-C48CD1347C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045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BC98641C-7F74-435D-996F-A4387A3C3C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D3D34D01-5E60-869B-70D0-F4B6E1434924}"/>
              </a:ext>
            </a:extLst>
          </p:cNvPr>
          <p:cNvSpPr>
            <a:spLocks noGrp="1"/>
          </p:cNvSpPr>
          <p:nvPr>
            <p:ph type="title"/>
          </p:nvPr>
        </p:nvSpPr>
        <p:spPr>
          <a:xfrm>
            <a:off x="1065197" y="5120640"/>
            <a:ext cx="10058400" cy="822960"/>
          </a:xfrm>
        </p:spPr>
        <p:txBody>
          <a:bodyPr vert="horz" lIns="91440" tIns="45720" rIns="91440" bIns="45720" rtlCol="0" anchor="b">
            <a:normAutofit/>
          </a:bodyPr>
          <a:lstStyle/>
          <a:p>
            <a:r>
              <a:rPr lang="en-US" sz="3600">
                <a:solidFill>
                  <a:srgbClr val="FFFFFF"/>
                </a:solidFill>
              </a:rPr>
              <a:t>Reconstruction comparisons</a:t>
            </a:r>
          </a:p>
        </p:txBody>
      </p:sp>
      <p:pic>
        <p:nvPicPr>
          <p:cNvPr id="5" name="Content Placeholder 4" descr="Chart, histogram&#10;&#10;Description automatically generated">
            <a:extLst>
              <a:ext uri="{FF2B5EF4-FFF2-40B4-BE49-F238E27FC236}">
                <a16:creationId xmlns:a16="http://schemas.microsoft.com/office/drawing/2014/main" id="{8C288E27-DDE0-F10B-DC99-7A0C354C342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63461" y="640080"/>
            <a:ext cx="4803648" cy="3602736"/>
          </a:xfrm>
          <a:prstGeom prst="rect">
            <a:avLst/>
          </a:prstGeom>
        </p:spPr>
      </p:pic>
      <p:sp>
        <p:nvSpPr>
          <p:cNvPr id="22" name="Rectangle 21">
            <a:extLst>
              <a:ext uri="{FF2B5EF4-FFF2-40B4-BE49-F238E27FC236}">
                <a16:creationId xmlns:a16="http://schemas.microsoft.com/office/drawing/2014/main" id="{F530C0F6-C8DF-4539-B30C-8105DB618C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63996" y="886968"/>
            <a:ext cx="64008" cy="31089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Chart, radar chart&#10;&#10;Description automatically generated">
            <a:extLst>
              <a:ext uri="{FF2B5EF4-FFF2-40B4-BE49-F238E27FC236}">
                <a16:creationId xmlns:a16="http://schemas.microsoft.com/office/drawing/2014/main" id="{4CED2843-399A-016B-39C3-018DF1C8F8E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24891" y="640080"/>
            <a:ext cx="4803648" cy="3602736"/>
          </a:xfrm>
          <a:prstGeom prst="rect">
            <a:avLst/>
          </a:prstGeom>
        </p:spPr>
      </p:pic>
      <p:sp>
        <p:nvSpPr>
          <p:cNvPr id="24" name="Rectangle 23">
            <a:extLst>
              <a:ext uri="{FF2B5EF4-FFF2-40B4-BE49-F238E27FC236}">
                <a16:creationId xmlns:a16="http://schemas.microsoft.com/office/drawing/2014/main" id="{BAE51241-AA8B-4B82-9C59-6738DB8567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4906176"/>
            <a:ext cx="12188952"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3785505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11">
            <a:extLst>
              <a:ext uri="{FF2B5EF4-FFF2-40B4-BE49-F238E27FC236}">
                <a16:creationId xmlns:a16="http://schemas.microsoft.com/office/drawing/2014/main" id="{BB2B8762-61F0-4F1B-9364-D633EE9D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8" name="Rectangle 13">
            <a:extLst>
              <a:ext uri="{FF2B5EF4-FFF2-40B4-BE49-F238E27FC236}">
                <a16:creationId xmlns:a16="http://schemas.microsoft.com/office/drawing/2014/main" id="{E97675C8-1328-460C-9EBF-6B446B67EA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9" name="Straight Connector 15">
            <a:extLst>
              <a:ext uri="{FF2B5EF4-FFF2-40B4-BE49-F238E27FC236}">
                <a16:creationId xmlns:a16="http://schemas.microsoft.com/office/drawing/2014/main" id="{514EE78B-AF71-4195-A01B-F1165D9233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30" name="Rectangle 17">
            <a:extLst>
              <a:ext uri="{FF2B5EF4-FFF2-40B4-BE49-F238E27FC236}">
                <a16:creationId xmlns:a16="http://schemas.microsoft.com/office/drawing/2014/main" id="{C6417104-D4C1-4710-9982-2154A7F484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1740745-6B37-8626-2A81-B19A5F32CB4D}"/>
              </a:ext>
            </a:extLst>
          </p:cNvPr>
          <p:cNvSpPr>
            <a:spLocks noGrp="1"/>
          </p:cNvSpPr>
          <p:nvPr>
            <p:ph type="title"/>
          </p:nvPr>
        </p:nvSpPr>
        <p:spPr>
          <a:xfrm>
            <a:off x="633999" y="4550229"/>
            <a:ext cx="10909073" cy="1057655"/>
          </a:xfrm>
        </p:spPr>
        <p:txBody>
          <a:bodyPr vert="horz" lIns="91440" tIns="45720" rIns="91440" bIns="45720" rtlCol="0" anchor="b">
            <a:normAutofit/>
          </a:bodyPr>
          <a:lstStyle/>
          <a:p>
            <a:r>
              <a:rPr lang="en-US" sz="6000" dirty="0">
                <a:solidFill>
                  <a:schemeClr val="tx1">
                    <a:lumMod val="85000"/>
                    <a:lumOff val="15000"/>
                  </a:schemeClr>
                </a:solidFill>
              </a:rPr>
              <a:t>Activation Time Maps</a:t>
            </a:r>
          </a:p>
        </p:txBody>
      </p:sp>
      <p:pic>
        <p:nvPicPr>
          <p:cNvPr id="5" name="Content Placeholder 4">
            <a:extLst>
              <a:ext uri="{FF2B5EF4-FFF2-40B4-BE49-F238E27FC236}">
                <a16:creationId xmlns:a16="http://schemas.microsoft.com/office/drawing/2014/main" id="{16F37C6D-8BAF-A0D5-2C6E-0A8ECE87445E}"/>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6411419" y="819151"/>
            <a:ext cx="5131653" cy="3135519"/>
          </a:xfrm>
          <a:prstGeom prst="rect">
            <a:avLst/>
          </a:prstGeom>
        </p:spPr>
      </p:pic>
      <p:sp>
        <p:nvSpPr>
          <p:cNvPr id="31" name="Rectangle 19">
            <a:extLst>
              <a:ext uri="{FF2B5EF4-FFF2-40B4-BE49-F238E27FC236}">
                <a16:creationId xmlns:a16="http://schemas.microsoft.com/office/drawing/2014/main" id="{626F1402-2DEC-4071-84AF-350C7BF00D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63996" y="886968"/>
            <a:ext cx="64008" cy="31089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82F3C6EC-FC11-9E4C-1323-030166392B4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901055" y="691647"/>
            <a:ext cx="5021234" cy="3493942"/>
          </a:xfrm>
          <a:prstGeom prst="rect">
            <a:avLst/>
          </a:prstGeom>
        </p:spPr>
      </p:pic>
      <p:cxnSp>
        <p:nvCxnSpPr>
          <p:cNvPr id="32" name="Straight Connector 21">
            <a:extLst>
              <a:ext uri="{FF2B5EF4-FFF2-40B4-BE49-F238E27FC236}">
                <a16:creationId xmlns:a16="http://schemas.microsoft.com/office/drawing/2014/main" id="{04733B62-1719-4677-A612-CA0AC0AD748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1086" y="5618770"/>
            <a:ext cx="1051560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33" name="Rectangle 23">
            <a:extLst>
              <a:ext uri="{FF2B5EF4-FFF2-40B4-BE49-F238E27FC236}">
                <a16:creationId xmlns:a16="http://schemas.microsoft.com/office/drawing/2014/main" id="{DA52A394-10F4-4AA5-90E4-634D1E919D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6" name="Rectangle 25">
            <a:extLst>
              <a:ext uri="{FF2B5EF4-FFF2-40B4-BE49-F238E27FC236}">
                <a16:creationId xmlns:a16="http://schemas.microsoft.com/office/drawing/2014/main" id="{07BDDC51-8BB2-42BE-8EA8-39B3E9AC1E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9536506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EBCFE2-BE4A-BD0A-F943-31D349489C7E}"/>
              </a:ext>
            </a:extLst>
          </p:cNvPr>
          <p:cNvSpPr>
            <a:spLocks noGrp="1"/>
          </p:cNvSpPr>
          <p:nvPr>
            <p:ph type="title"/>
          </p:nvPr>
        </p:nvSpPr>
        <p:spPr>
          <a:xfrm>
            <a:off x="1066800" y="-626730"/>
            <a:ext cx="10058400" cy="1450757"/>
          </a:xfrm>
        </p:spPr>
        <p:txBody>
          <a:bodyPr/>
          <a:lstStyle/>
          <a:p>
            <a:r>
              <a:rPr lang="en-US" dirty="0"/>
              <a:t>References</a:t>
            </a:r>
          </a:p>
        </p:txBody>
      </p:sp>
      <p:pic>
        <p:nvPicPr>
          <p:cNvPr id="5" name="Content Placeholder 4" descr="Qr code&#10;&#10;Description automatically generated">
            <a:extLst>
              <a:ext uri="{FF2B5EF4-FFF2-40B4-BE49-F238E27FC236}">
                <a16:creationId xmlns:a16="http://schemas.microsoft.com/office/drawing/2014/main" id="{73C9C624-945A-706A-F190-BDF0ABD3FA8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584565" y="-3475"/>
            <a:ext cx="1800476" cy="1648055"/>
          </a:xfrm>
        </p:spPr>
      </p:pic>
      <p:sp>
        <p:nvSpPr>
          <p:cNvPr id="9" name="TextBox 8">
            <a:extLst>
              <a:ext uri="{FF2B5EF4-FFF2-40B4-BE49-F238E27FC236}">
                <a16:creationId xmlns:a16="http://schemas.microsoft.com/office/drawing/2014/main" id="{7F522779-CE36-D3A2-4BC9-9EB62A622923}"/>
              </a:ext>
            </a:extLst>
          </p:cNvPr>
          <p:cNvSpPr txBox="1"/>
          <p:nvPr/>
        </p:nvSpPr>
        <p:spPr>
          <a:xfrm>
            <a:off x="365760" y="1996916"/>
            <a:ext cx="11236960" cy="3216265"/>
          </a:xfrm>
          <a:prstGeom prst="rect">
            <a:avLst/>
          </a:prstGeom>
          <a:noFill/>
        </p:spPr>
        <p:txBody>
          <a:bodyPr wrap="square">
            <a:spAutoFit/>
          </a:bodyPr>
          <a:lstStyle/>
          <a:p>
            <a:pPr marL="171450" indent="-171450">
              <a:buFont typeface="Arial" panose="020B0604020202020204" pitchFamily="34" charset="0"/>
              <a:buChar char="•"/>
            </a:pPr>
            <a:r>
              <a:rPr lang="en-US" sz="1600" dirty="0">
                <a:effectLst/>
              </a:rPr>
              <a:t>“Figure 2. the illustration of forward and inverse ECG problems.” [Online]. Available: https://www.researchgate.net/figure/The-illustration-of-forward-and-inverse-ECG-problems_fig2_344270543. [Accessed: 29-Jun-2022]. </a:t>
            </a:r>
            <a:endParaRPr lang="en-US" sz="1600" dirty="0"/>
          </a:p>
          <a:p>
            <a:pPr marL="171450" indent="-171450">
              <a:buFont typeface="Arial" panose="020B0604020202020204" pitchFamily="34" charset="0"/>
              <a:buChar char="•"/>
            </a:pPr>
            <a:r>
              <a:rPr lang="en-US" sz="1600" dirty="0"/>
              <a:t>Theory.labster.com. 2022. Sinoatrial node - </a:t>
            </a:r>
            <a:r>
              <a:rPr lang="en-US" sz="1600" dirty="0" err="1"/>
              <a:t>Labster</a:t>
            </a:r>
            <a:r>
              <a:rPr lang="en-US" sz="1600" dirty="0"/>
              <a:t> Theory. [online] Available at: &lt;https://theory.labster.com/si_node/&gt; [Accessed 29 June 2022]. 	</a:t>
            </a:r>
          </a:p>
          <a:p>
            <a:pPr marL="171450" indent="-171450">
              <a:buFont typeface="Arial" panose="020B0604020202020204" pitchFamily="34" charset="0"/>
              <a:buChar char="•"/>
            </a:pPr>
            <a:r>
              <a:rPr lang="en-US" sz="1600" dirty="0"/>
              <a:t>“ECGI methodology,” Wustl.edu. [Online]. Available: https://rudylab.wustl.edu/research/noninvasive-electrocardiographic-imaging-ecgi/ecgi-methodology/. [Accessed: 29-Jun-2022].</a:t>
            </a:r>
          </a:p>
          <a:p>
            <a:pPr marL="171450" indent="-171450">
              <a:buFont typeface="Arial" panose="020B0604020202020204" pitchFamily="34" charset="0"/>
              <a:buChar char="•"/>
            </a:pPr>
            <a:r>
              <a:rPr lang="en-US" sz="1600" dirty="0"/>
              <a:t>R. S. MacLeod, B. </a:t>
            </a:r>
            <a:r>
              <a:rPr lang="en-US" sz="1600" dirty="0" err="1"/>
              <a:t>Taccardi</a:t>
            </a:r>
            <a:r>
              <a:rPr lang="en-US" sz="1600" dirty="0"/>
              <a:t> and R. L. Lux, "Electrocardiographic mapping in a realistic torso tank preparation," Proceedings of 17th International Conference of the Engineering in Medicine and Biology Society, 1995, pp. 245-246 vol.1, </a:t>
            </a:r>
            <a:r>
              <a:rPr lang="en-US" sz="1600" dirty="0" err="1"/>
              <a:t>doi</a:t>
            </a:r>
            <a:r>
              <a:rPr lang="en-US" sz="1600" dirty="0"/>
              <a:t>: 10.1109/IEMBS.1995.575092.</a:t>
            </a:r>
          </a:p>
          <a:p>
            <a:pPr marL="171450" indent="-171450">
              <a:buFont typeface="Arial" panose="020B0604020202020204" pitchFamily="34" charset="0"/>
              <a:buChar char="•"/>
            </a:pPr>
            <a:r>
              <a:rPr lang="en-US" sz="1600" dirty="0"/>
              <a:t>P. Morel, “Gramm: grammar of graphics plotting in </a:t>
            </a:r>
            <a:r>
              <a:rPr lang="en-US" sz="1600" dirty="0" err="1"/>
              <a:t>Matlab</a:t>
            </a:r>
            <a:r>
              <a:rPr lang="en-US" sz="1600" dirty="0"/>
              <a:t>,” J. Open Source </a:t>
            </a:r>
            <a:r>
              <a:rPr lang="en-US" sz="1600" dirty="0" err="1"/>
              <a:t>Softw</a:t>
            </a:r>
            <a:r>
              <a:rPr lang="en-US" sz="1600" dirty="0"/>
              <a:t>., vol. 3, no. 23, p. 568, 2018.</a:t>
            </a:r>
          </a:p>
          <a:p>
            <a:pPr marL="171450" indent="-171450">
              <a:buFont typeface="Arial" panose="020B0604020202020204" pitchFamily="34" charset="0"/>
              <a:buChar char="•"/>
            </a:pPr>
            <a:endParaRPr lang="en-US" sz="1600" dirty="0"/>
          </a:p>
          <a:p>
            <a:pPr marL="171450" indent="-171450">
              <a:buFont typeface="Arial" panose="020B0604020202020204" pitchFamily="34" charset="0"/>
              <a:buChar char="•"/>
            </a:pPr>
            <a:endParaRPr lang="en-US" sz="1600" dirty="0"/>
          </a:p>
          <a:p>
            <a:pPr marL="171450" indent="-171450">
              <a:buFont typeface="Arial" panose="020B0604020202020204" pitchFamily="34" charset="0"/>
              <a:buChar char="•"/>
            </a:pPr>
            <a:endParaRPr lang="en-US" sz="1100" dirty="0"/>
          </a:p>
        </p:txBody>
      </p:sp>
    </p:spTree>
    <p:extLst>
      <p:ext uri="{BB962C8B-B14F-4D97-AF65-F5344CB8AC3E}">
        <p14:creationId xmlns:p14="http://schemas.microsoft.com/office/powerpoint/2010/main" val="42942546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A8304-1EEE-DC17-7025-3917290E96C7}"/>
              </a:ext>
            </a:extLst>
          </p:cNvPr>
          <p:cNvSpPr>
            <a:spLocks noGrp="1"/>
          </p:cNvSpPr>
          <p:nvPr>
            <p:ph type="title"/>
          </p:nvPr>
        </p:nvSpPr>
        <p:spPr>
          <a:xfrm>
            <a:off x="1097280" y="286603"/>
            <a:ext cx="10058400" cy="1450757"/>
          </a:xfrm>
        </p:spPr>
        <p:txBody>
          <a:bodyPr>
            <a:normAutofit/>
          </a:bodyPr>
          <a:lstStyle/>
          <a:p>
            <a:r>
              <a:rPr lang="en-US" dirty="0"/>
              <a:t>Errors and Ill-</a:t>
            </a:r>
            <a:r>
              <a:rPr lang="en-US" dirty="0" err="1"/>
              <a:t>posedness</a:t>
            </a:r>
            <a:endParaRPr lang="en-US" dirty="0"/>
          </a:p>
        </p:txBody>
      </p:sp>
      <p:pic>
        <p:nvPicPr>
          <p:cNvPr id="5" name="Picture 4">
            <a:extLst>
              <a:ext uri="{FF2B5EF4-FFF2-40B4-BE49-F238E27FC236}">
                <a16:creationId xmlns:a16="http://schemas.microsoft.com/office/drawing/2014/main" id="{B62D2673-B829-077D-4C92-67E9A08736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6432" y="2800700"/>
            <a:ext cx="3094997" cy="1702248"/>
          </a:xfrm>
          <a:prstGeom prst="rect">
            <a:avLst/>
          </a:prstGeom>
        </p:spPr>
      </p:pic>
      <p:sp>
        <p:nvSpPr>
          <p:cNvPr id="3" name="Content Placeholder 2">
            <a:extLst>
              <a:ext uri="{FF2B5EF4-FFF2-40B4-BE49-F238E27FC236}">
                <a16:creationId xmlns:a16="http://schemas.microsoft.com/office/drawing/2014/main" id="{90422C9C-DC48-B6E6-EDC1-5756321D6455}"/>
              </a:ext>
            </a:extLst>
          </p:cNvPr>
          <p:cNvSpPr>
            <a:spLocks noGrp="1"/>
          </p:cNvSpPr>
          <p:nvPr>
            <p:ph idx="1"/>
          </p:nvPr>
        </p:nvSpPr>
        <p:spPr>
          <a:xfrm>
            <a:off x="4639733" y="1845734"/>
            <a:ext cx="6515947" cy="4023360"/>
          </a:xfrm>
        </p:spPr>
        <p:txBody>
          <a:bodyPr>
            <a:normAutofit/>
          </a:bodyPr>
          <a:lstStyle/>
          <a:p>
            <a:pPr>
              <a:buFont typeface="Wingdings" panose="05000000000000000000" pitchFamily="2" charset="2"/>
              <a:buChar char="Ø"/>
            </a:pPr>
            <a:r>
              <a:rPr lang="en-US" dirty="0"/>
              <a:t>Noise on the measured torso potentials</a:t>
            </a:r>
          </a:p>
          <a:p>
            <a:pPr>
              <a:buFont typeface="Wingdings" panose="05000000000000000000" pitchFamily="2" charset="2"/>
              <a:buChar char="Ø"/>
            </a:pPr>
            <a:r>
              <a:rPr lang="en-US" dirty="0"/>
              <a:t>Uncertainty in the location of measurement sites with respect to the source locations</a:t>
            </a:r>
            <a:endParaRPr lang="tr-TR" dirty="0"/>
          </a:p>
          <a:p>
            <a:pPr>
              <a:buFont typeface="Wingdings" panose="05000000000000000000" pitchFamily="2" charset="2"/>
              <a:buChar char="Ø"/>
            </a:pPr>
            <a:r>
              <a:rPr lang="en-US" dirty="0"/>
              <a:t>Errors</a:t>
            </a:r>
            <a:r>
              <a:rPr lang="tr-TR" dirty="0"/>
              <a:t> of </a:t>
            </a:r>
            <a:r>
              <a:rPr lang="en-US" dirty="0"/>
              <a:t>segmentation of the geometry</a:t>
            </a:r>
          </a:p>
          <a:p>
            <a:pPr>
              <a:buFont typeface="Wingdings" panose="05000000000000000000" pitchFamily="2" charset="2"/>
              <a:buChar char="Ø"/>
            </a:pPr>
            <a:r>
              <a:rPr lang="en-US" dirty="0"/>
              <a:t>Influence of the cardiac motion</a:t>
            </a:r>
          </a:p>
        </p:txBody>
      </p:sp>
    </p:spTree>
    <p:extLst>
      <p:ext uri="{BB962C8B-B14F-4D97-AF65-F5344CB8AC3E}">
        <p14:creationId xmlns:p14="http://schemas.microsoft.com/office/powerpoint/2010/main" val="35084558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484DD2-9C27-1F56-7596-DAE0548F4670}"/>
              </a:ext>
            </a:extLst>
          </p:cNvPr>
          <p:cNvSpPr>
            <a:spLocks noGrp="1"/>
          </p:cNvSpPr>
          <p:nvPr>
            <p:ph type="title"/>
          </p:nvPr>
        </p:nvSpPr>
        <p:spPr/>
        <p:txBody>
          <a:bodyPr/>
          <a:lstStyle/>
          <a:p>
            <a:r>
              <a:rPr lang="en-US" dirty="0"/>
              <a:t>Laplace Equation </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8BD93B9D-F1A9-A8D5-78E3-B411724AB096}"/>
                  </a:ext>
                </a:extLst>
              </p:cNvPr>
              <p:cNvSpPr>
                <a:spLocks noGrp="1"/>
              </p:cNvSpPr>
              <p:nvPr>
                <p:ph idx="1"/>
              </p:nvPr>
            </p:nvSpPr>
            <p:spPr>
              <a:xfrm>
                <a:off x="1196340" y="1975274"/>
                <a:ext cx="3634740" cy="1450757"/>
              </a:xfrm>
            </p:spPr>
            <p:txBody>
              <a:bodyPr>
                <a:normAutofit/>
              </a:bodyPr>
              <a:lstStyle/>
              <a:p>
                <a14:m>
                  <m:oMath xmlns:m="http://schemas.openxmlformats.org/officeDocument/2006/math">
                    <m:sSup>
                      <m:sSupPr>
                        <m:ctrlPr>
                          <a:rPr lang="en-US" sz="5400" i="1" smtClean="0">
                            <a:latin typeface="Cambria Math" panose="02040503050406030204" pitchFamily="18" charset="0"/>
                          </a:rPr>
                        </m:ctrlPr>
                      </m:sSupPr>
                      <m:e>
                        <m:r>
                          <m:rPr>
                            <m:sty m:val="p"/>
                          </m:rPr>
                          <a:rPr lang="en-US" sz="5400" i="1" smtClean="0">
                            <a:latin typeface="Cambria Math" panose="02040503050406030204" pitchFamily="18" charset="0"/>
                            <a:ea typeface="Cambria Math" panose="02040503050406030204" pitchFamily="18" charset="0"/>
                          </a:rPr>
                          <m:t>∇</m:t>
                        </m:r>
                      </m:e>
                      <m:sup>
                        <m:r>
                          <a:rPr lang="en-US" sz="5400" i="1" smtClean="0">
                            <a:latin typeface="Cambria Math" panose="02040503050406030204" pitchFamily="18" charset="0"/>
                          </a:rPr>
                          <m:t>2</m:t>
                        </m:r>
                      </m:sup>
                    </m:sSup>
                    <m:r>
                      <a:rPr lang="en-US" sz="5400" b="0" i="1" smtClean="0">
                        <a:latin typeface="Cambria Math" panose="02040503050406030204" pitchFamily="18" charset="0"/>
                      </a:rPr>
                      <m:t>𝑉</m:t>
                    </m:r>
                    <m:r>
                      <a:rPr lang="en-US" sz="5400" b="0" i="1" smtClean="0">
                        <a:latin typeface="Cambria Math" panose="02040503050406030204" pitchFamily="18" charset="0"/>
                      </a:rPr>
                      <m:t>= </m:t>
                    </m:r>
                    <m:f>
                      <m:fPr>
                        <m:ctrlPr>
                          <a:rPr lang="en-US" sz="5400" b="0" i="1" smtClean="0">
                            <a:latin typeface="Cambria Math" panose="02040503050406030204" pitchFamily="18" charset="0"/>
                          </a:rPr>
                        </m:ctrlPr>
                      </m:fPr>
                      <m:num>
                        <m:r>
                          <a:rPr lang="en-US" sz="5400" b="0" i="1" smtClean="0">
                            <a:latin typeface="Cambria Math" panose="02040503050406030204" pitchFamily="18" charset="0"/>
                          </a:rPr>
                          <m:t>−</m:t>
                        </m:r>
                        <m:sSub>
                          <m:sSubPr>
                            <m:ctrlPr>
                              <a:rPr lang="en-US" sz="5400" b="0" i="1" smtClean="0">
                                <a:latin typeface="Cambria Math" panose="02040503050406030204" pitchFamily="18" charset="0"/>
                              </a:rPr>
                            </m:ctrlPr>
                          </m:sSubPr>
                          <m:e>
                            <m:r>
                              <a:rPr lang="en-US" sz="5400" b="0" i="1" smtClean="0">
                                <a:latin typeface="Cambria Math" panose="02040503050406030204" pitchFamily="18" charset="0"/>
                              </a:rPr>
                              <m:t>𝜌</m:t>
                            </m:r>
                          </m:e>
                          <m:sub>
                            <m:r>
                              <a:rPr lang="en-US" sz="5400" b="0" i="1" smtClean="0">
                                <a:latin typeface="Cambria Math" panose="02040503050406030204" pitchFamily="18" charset="0"/>
                              </a:rPr>
                              <m:t>𝑉</m:t>
                            </m:r>
                          </m:sub>
                        </m:sSub>
                      </m:num>
                      <m:den>
                        <m:sSub>
                          <m:sSubPr>
                            <m:ctrlPr>
                              <a:rPr lang="en-US" sz="5400" b="0" i="1" smtClean="0">
                                <a:latin typeface="Cambria Math" panose="02040503050406030204" pitchFamily="18" charset="0"/>
                              </a:rPr>
                            </m:ctrlPr>
                          </m:sSubPr>
                          <m:e>
                            <m:r>
                              <a:rPr lang="en-US" sz="5400" b="0" i="1" smtClean="0">
                                <a:latin typeface="Cambria Math" panose="02040503050406030204" pitchFamily="18" charset="0"/>
                              </a:rPr>
                              <m:t>𝜖</m:t>
                            </m:r>
                          </m:e>
                          <m:sub>
                            <m:r>
                              <a:rPr lang="en-US" sz="5400" b="0" i="1" smtClean="0">
                                <a:latin typeface="Cambria Math" panose="02040503050406030204" pitchFamily="18" charset="0"/>
                              </a:rPr>
                              <m:t>0</m:t>
                            </m:r>
                          </m:sub>
                        </m:sSub>
                      </m:den>
                    </m:f>
                    <m:r>
                      <a:rPr lang="en-US" sz="5400" b="0" i="1" smtClean="0">
                        <a:latin typeface="Cambria Math" panose="02040503050406030204" pitchFamily="18" charset="0"/>
                      </a:rPr>
                      <m:t> </m:t>
                    </m:r>
                  </m:oMath>
                </a14:m>
                <a:endParaRPr lang="en-US" sz="5400" dirty="0"/>
              </a:p>
            </p:txBody>
          </p:sp>
        </mc:Choice>
        <mc:Fallback>
          <p:sp>
            <p:nvSpPr>
              <p:cNvPr id="3" name="Content Placeholder 2">
                <a:extLst>
                  <a:ext uri="{FF2B5EF4-FFF2-40B4-BE49-F238E27FC236}">
                    <a16:creationId xmlns:a16="http://schemas.microsoft.com/office/drawing/2014/main" id="{8BD93B9D-F1A9-A8D5-78E3-B411724AB096}"/>
                  </a:ext>
                </a:extLst>
              </p:cNvPr>
              <p:cNvSpPr>
                <a:spLocks noGrp="1" noRot="1" noChangeAspect="1" noMove="1" noResize="1" noEditPoints="1" noAdjustHandles="1" noChangeArrowheads="1" noChangeShapeType="1" noTextEdit="1"/>
              </p:cNvSpPr>
              <p:nvPr>
                <p:ph idx="1"/>
              </p:nvPr>
            </p:nvSpPr>
            <p:spPr>
              <a:xfrm>
                <a:off x="1196340" y="1975274"/>
                <a:ext cx="3634740" cy="1450757"/>
              </a:xfrm>
              <a:blipFill>
                <a:blip r:embed="rId3"/>
                <a:stretch>
                  <a:fillRect/>
                </a:stretch>
              </a:blipFill>
            </p:spPr>
            <p:txBody>
              <a:bodyPr/>
              <a:lstStyle/>
              <a:p>
                <a:r>
                  <a:rPr lang="en-US">
                    <a:noFill/>
                  </a:rPr>
                  <a:t> </a:t>
                </a:r>
              </a:p>
            </p:txBody>
          </p:sp>
        </mc:Fallback>
      </mc:AlternateContent>
      <p:sp>
        <p:nvSpPr>
          <p:cNvPr id="4" name="Arrow: Right 3">
            <a:extLst>
              <a:ext uri="{FF2B5EF4-FFF2-40B4-BE49-F238E27FC236}">
                <a16:creationId xmlns:a16="http://schemas.microsoft.com/office/drawing/2014/main" id="{B3EB2AEC-7380-08F6-84F3-507E0124C926}"/>
              </a:ext>
            </a:extLst>
          </p:cNvPr>
          <p:cNvSpPr/>
          <p:nvPr/>
        </p:nvSpPr>
        <p:spPr>
          <a:xfrm>
            <a:off x="4937760" y="2407920"/>
            <a:ext cx="2423162" cy="37338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5" name="Content Placeholder 2">
                <a:extLst>
                  <a:ext uri="{FF2B5EF4-FFF2-40B4-BE49-F238E27FC236}">
                    <a16:creationId xmlns:a16="http://schemas.microsoft.com/office/drawing/2014/main" id="{B0570FB1-4C29-E596-3E53-FF979DD2CD88}"/>
                  </a:ext>
                </a:extLst>
              </p:cNvPr>
              <p:cNvSpPr txBox="1">
                <a:spLocks/>
              </p:cNvSpPr>
              <p:nvPr/>
            </p:nvSpPr>
            <p:spPr>
              <a:xfrm>
                <a:off x="7642860" y="2055921"/>
                <a:ext cx="3634740" cy="1450757"/>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14:m>
                  <m:oMath xmlns:m="http://schemas.openxmlformats.org/officeDocument/2006/math">
                    <m:sSup>
                      <m:sSupPr>
                        <m:ctrlPr>
                          <a:rPr lang="en-US" sz="5400" i="1" smtClean="0">
                            <a:latin typeface="Cambria Math" panose="02040503050406030204" pitchFamily="18" charset="0"/>
                          </a:rPr>
                        </m:ctrlPr>
                      </m:sSupPr>
                      <m:e>
                        <m:r>
                          <m:rPr>
                            <m:sty m:val="p"/>
                          </m:rPr>
                          <a:rPr lang="en-US" sz="5400" i="1" smtClean="0">
                            <a:latin typeface="Cambria Math" panose="02040503050406030204" pitchFamily="18" charset="0"/>
                            <a:ea typeface="Cambria Math" panose="02040503050406030204" pitchFamily="18" charset="0"/>
                          </a:rPr>
                          <m:t>∇</m:t>
                        </m:r>
                      </m:e>
                      <m:sup>
                        <m:r>
                          <a:rPr lang="en-US" sz="5400" i="1" smtClean="0">
                            <a:latin typeface="Cambria Math" panose="02040503050406030204" pitchFamily="18" charset="0"/>
                          </a:rPr>
                          <m:t>2</m:t>
                        </m:r>
                      </m:sup>
                    </m:sSup>
                    <m:r>
                      <a:rPr lang="en-US" sz="5400" i="1" smtClean="0">
                        <a:latin typeface="Cambria Math" panose="02040503050406030204" pitchFamily="18" charset="0"/>
                      </a:rPr>
                      <m:t>𝑉</m:t>
                    </m:r>
                    <m:r>
                      <a:rPr lang="en-US" sz="5400" i="1" smtClean="0">
                        <a:latin typeface="Cambria Math" panose="02040503050406030204" pitchFamily="18" charset="0"/>
                      </a:rPr>
                      <m:t>=0 </m:t>
                    </m:r>
                  </m:oMath>
                </a14:m>
                <a:endParaRPr lang="en-US" sz="5400" dirty="0"/>
              </a:p>
            </p:txBody>
          </p:sp>
        </mc:Choice>
        <mc:Fallback>
          <p:sp>
            <p:nvSpPr>
              <p:cNvPr id="5" name="Content Placeholder 2">
                <a:extLst>
                  <a:ext uri="{FF2B5EF4-FFF2-40B4-BE49-F238E27FC236}">
                    <a16:creationId xmlns:a16="http://schemas.microsoft.com/office/drawing/2014/main" id="{B0570FB1-4C29-E596-3E53-FF979DD2CD88}"/>
                  </a:ext>
                </a:extLst>
              </p:cNvPr>
              <p:cNvSpPr txBox="1">
                <a:spLocks noRot="1" noChangeAspect="1" noMove="1" noResize="1" noEditPoints="1" noAdjustHandles="1" noChangeArrowheads="1" noChangeShapeType="1" noTextEdit="1"/>
              </p:cNvSpPr>
              <p:nvPr/>
            </p:nvSpPr>
            <p:spPr>
              <a:xfrm>
                <a:off x="7642860" y="2055921"/>
                <a:ext cx="3634740" cy="1450757"/>
              </a:xfrm>
              <a:prstGeom prst="rect">
                <a:avLst/>
              </a:prstGeom>
              <a:blipFill>
                <a:blip r:embed="rId4"/>
                <a:stretch>
                  <a:fillRect/>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EBA5A2FA-79DD-7EAF-D94E-3F0FD055E682}"/>
              </a:ext>
            </a:extLst>
          </p:cNvPr>
          <p:cNvSpPr txBox="1"/>
          <p:nvPr/>
        </p:nvSpPr>
        <p:spPr>
          <a:xfrm>
            <a:off x="5271135" y="1946488"/>
            <a:ext cx="1649730" cy="523220"/>
          </a:xfrm>
          <a:prstGeom prst="rect">
            <a:avLst/>
          </a:prstGeom>
          <a:noFill/>
        </p:spPr>
        <p:txBody>
          <a:bodyPr wrap="square" rtlCol="0">
            <a:spAutoFit/>
          </a:bodyPr>
          <a:lstStyle/>
          <a:p>
            <a:r>
              <a:rPr lang="en-US" sz="2800" dirty="0"/>
              <a:t>No source</a:t>
            </a:r>
          </a:p>
        </p:txBody>
      </p:sp>
      <p:sp>
        <p:nvSpPr>
          <p:cNvPr id="7" name="Arrow: Bent 6">
            <a:extLst>
              <a:ext uri="{FF2B5EF4-FFF2-40B4-BE49-F238E27FC236}">
                <a16:creationId xmlns:a16="http://schemas.microsoft.com/office/drawing/2014/main" id="{423F52AE-D15F-51C2-D4C3-5D7DBDB8B4EF}"/>
              </a:ext>
            </a:extLst>
          </p:cNvPr>
          <p:cNvSpPr/>
          <p:nvPr/>
        </p:nvSpPr>
        <p:spPr>
          <a:xfrm flipH="1" flipV="1">
            <a:off x="7833360" y="3032760"/>
            <a:ext cx="2354580" cy="1927860"/>
          </a:xfrm>
          <a:prstGeom prst="bentArrow">
            <a:avLst>
              <a:gd name="adj1" fmla="val 10165"/>
              <a:gd name="adj2" fmla="val 11681"/>
              <a:gd name="adj3" fmla="val 16534"/>
              <a:gd name="adj4" fmla="val 20626"/>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99FA2F8B-B70C-09F3-C372-EAC2D520357A}"/>
                  </a:ext>
                </a:extLst>
              </p:cNvPr>
              <p:cNvSpPr txBox="1"/>
              <p:nvPr/>
            </p:nvSpPr>
            <p:spPr>
              <a:xfrm>
                <a:off x="3445186" y="4406622"/>
                <a:ext cx="3651897" cy="553998"/>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𝑉</m:t>
                          </m:r>
                        </m:e>
                        <m:sub>
                          <m:r>
                            <a:rPr lang="en-US" sz="3600" b="0" i="1" smtClean="0">
                              <a:latin typeface="Cambria Math" panose="02040503050406030204" pitchFamily="18" charset="0"/>
                            </a:rPr>
                            <m:t>𝑡𝑜𝑟𝑠𝑜</m:t>
                          </m:r>
                        </m:sub>
                      </m:sSub>
                      <m:r>
                        <a:rPr lang="en-US" sz="3600" b="0" i="1" smtClean="0">
                          <a:latin typeface="Cambria Math" panose="02040503050406030204" pitchFamily="18" charset="0"/>
                        </a:rPr>
                        <m:t>=</m:t>
                      </m:r>
                      <m:d>
                        <m:dPr>
                          <m:begChr m:val="["/>
                          <m:endChr m:val="]"/>
                          <m:ctrlPr>
                            <a:rPr lang="en-US" sz="3600" b="0" i="1" smtClean="0">
                              <a:latin typeface="Cambria Math" panose="02040503050406030204" pitchFamily="18" charset="0"/>
                            </a:rPr>
                          </m:ctrlPr>
                        </m:dPr>
                        <m:e>
                          <m:r>
                            <a:rPr lang="en-US" sz="3600" b="0" i="1" smtClean="0">
                              <a:latin typeface="Cambria Math" panose="02040503050406030204" pitchFamily="18" charset="0"/>
                            </a:rPr>
                            <m:t>𝐴</m:t>
                          </m:r>
                        </m:e>
                      </m:d>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𝑉</m:t>
                          </m:r>
                        </m:e>
                        <m:sub>
                          <m:r>
                            <a:rPr lang="en-US" sz="3600" b="0" i="1" smtClean="0">
                              <a:latin typeface="Cambria Math" panose="02040503050406030204" pitchFamily="18" charset="0"/>
                            </a:rPr>
                            <m:t>h𝑒𝑎𝑟𝑡</m:t>
                          </m:r>
                        </m:sub>
                      </m:sSub>
                    </m:oMath>
                  </m:oMathPara>
                </a14:m>
                <a:endParaRPr lang="en-US" sz="3600" dirty="0"/>
              </a:p>
            </p:txBody>
          </p:sp>
        </mc:Choice>
        <mc:Fallback>
          <p:sp>
            <p:nvSpPr>
              <p:cNvPr id="9" name="TextBox 8">
                <a:extLst>
                  <a:ext uri="{FF2B5EF4-FFF2-40B4-BE49-F238E27FC236}">
                    <a16:creationId xmlns:a16="http://schemas.microsoft.com/office/drawing/2014/main" id="{99FA2F8B-B70C-09F3-C372-EAC2D520357A}"/>
                  </a:ext>
                </a:extLst>
              </p:cNvPr>
              <p:cNvSpPr txBox="1">
                <a:spLocks noRot="1" noChangeAspect="1" noMove="1" noResize="1" noEditPoints="1" noAdjustHandles="1" noChangeArrowheads="1" noChangeShapeType="1" noTextEdit="1"/>
              </p:cNvSpPr>
              <p:nvPr/>
            </p:nvSpPr>
            <p:spPr>
              <a:xfrm>
                <a:off x="3445186" y="4406622"/>
                <a:ext cx="3651897" cy="553998"/>
              </a:xfrm>
              <a:prstGeom prst="rect">
                <a:avLst/>
              </a:prstGeom>
              <a:blipFill>
                <a:blip r:embed="rId5"/>
                <a:stretch>
                  <a:fillRect/>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6FB69AC3-F31D-BC1A-3A93-3CEF034C434F}"/>
              </a:ext>
            </a:extLst>
          </p:cNvPr>
          <p:cNvSpPr txBox="1"/>
          <p:nvPr/>
        </p:nvSpPr>
        <p:spPr>
          <a:xfrm>
            <a:off x="8382000" y="3132741"/>
            <a:ext cx="1676400" cy="1384995"/>
          </a:xfrm>
          <a:prstGeom prst="rect">
            <a:avLst/>
          </a:prstGeom>
          <a:noFill/>
        </p:spPr>
        <p:txBody>
          <a:bodyPr wrap="square" rtlCol="0">
            <a:spAutoFit/>
          </a:bodyPr>
          <a:lstStyle/>
          <a:p>
            <a:r>
              <a:rPr lang="en-US" sz="2800" dirty="0"/>
              <a:t>Green’s Second Theorem</a:t>
            </a:r>
          </a:p>
        </p:txBody>
      </p:sp>
    </p:spTree>
    <p:extLst>
      <p:ext uri="{BB962C8B-B14F-4D97-AF65-F5344CB8AC3E}">
        <p14:creationId xmlns:p14="http://schemas.microsoft.com/office/powerpoint/2010/main" val="32541283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84B70D5-875B-433D-BDBD-1522A85D6C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96BEE7-6BCF-7DED-FC28-B33E83D9770F}"/>
              </a:ext>
            </a:extLst>
          </p:cNvPr>
          <p:cNvSpPr>
            <a:spLocks noGrp="1"/>
          </p:cNvSpPr>
          <p:nvPr>
            <p:ph type="title"/>
          </p:nvPr>
        </p:nvSpPr>
        <p:spPr>
          <a:xfrm>
            <a:off x="7859485" y="634946"/>
            <a:ext cx="3690257" cy="1450757"/>
          </a:xfrm>
        </p:spPr>
        <p:txBody>
          <a:bodyPr>
            <a:normAutofit/>
          </a:bodyPr>
          <a:lstStyle/>
          <a:p>
            <a:r>
              <a:rPr lang="en-US" dirty="0"/>
              <a:t>Formulation</a:t>
            </a:r>
          </a:p>
        </p:txBody>
      </p:sp>
      <p:pic>
        <p:nvPicPr>
          <p:cNvPr id="5" name="Picture 4" descr="Diagram&#10;&#10;Description automatically generated">
            <a:extLst>
              <a:ext uri="{FF2B5EF4-FFF2-40B4-BE49-F238E27FC236}">
                <a16:creationId xmlns:a16="http://schemas.microsoft.com/office/drawing/2014/main" id="{AA8BBAAE-CD99-1540-3FE4-F1A4631A1B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9586" y="640081"/>
            <a:ext cx="5638627" cy="5314406"/>
          </a:xfrm>
          <a:prstGeom prst="rect">
            <a:avLst/>
          </a:prstGeom>
        </p:spPr>
      </p:pic>
      <p:cxnSp>
        <p:nvCxnSpPr>
          <p:cNvPr id="12" name="Straight Connector 11">
            <a:extLst>
              <a:ext uri="{FF2B5EF4-FFF2-40B4-BE49-F238E27FC236}">
                <a16:creationId xmlns:a16="http://schemas.microsoft.com/office/drawing/2014/main" id="{C947DF4A-614C-4B4C-8B80-E5B9D8E8CFE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92143" y="2085703"/>
            <a:ext cx="356616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222C3FA-D123-C9FC-77E3-F15675876566}"/>
                  </a:ext>
                </a:extLst>
              </p:cNvPr>
              <p:cNvSpPr>
                <a:spLocks noGrp="1"/>
              </p:cNvSpPr>
              <p:nvPr>
                <p:ph idx="1"/>
              </p:nvPr>
            </p:nvSpPr>
            <p:spPr>
              <a:xfrm>
                <a:off x="7859485" y="2198914"/>
                <a:ext cx="3690257" cy="3670180"/>
              </a:xfrm>
            </p:spPr>
            <p:txBody>
              <a:bodyPr>
                <a:normAutofit/>
              </a:bodyPr>
              <a:lstStyle/>
              <a:p>
                <a14:m>
                  <m:oMath xmlns:m="http://schemas.openxmlformats.org/officeDocument/2006/math">
                    <m:r>
                      <a:rPr lang="en-US" b="0" i="0" smtClean="0">
                        <a:latin typeface="Cambria Math" panose="02040503050406030204" pitchFamily="18" charset="0"/>
                      </a:rPr>
                      <m:t> </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𝑦</m:t>
                        </m:r>
                      </m:e>
                    </m:acc>
                    <m:r>
                      <a:rPr lang="en-US" b="0" i="0" smtClean="0">
                        <a:latin typeface="Cambria Math" panose="02040503050406030204" pitchFamily="18" charset="0"/>
                      </a:rPr>
                      <m:t> </m:t>
                    </m:r>
                    <m:r>
                      <a:rPr lang="en-US" b="0" i="1" smtClean="0">
                        <a:latin typeface="Cambria Math" panose="02040503050406030204" pitchFamily="18" charset="0"/>
                      </a:rPr>
                      <m:t>=</m:t>
                    </m:r>
                    <m:r>
                      <a:rPr lang="en-US" b="0" i="1" smtClean="0">
                        <a:latin typeface="Cambria Math" panose="02040503050406030204" pitchFamily="18" charset="0"/>
                      </a:rPr>
                      <m:t>𝐴𝑥</m:t>
                    </m:r>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𝑛</m:t>
                        </m:r>
                      </m:e>
                    </m:acc>
                  </m:oMath>
                </a14:m>
                <a:endParaRPr lang="en-US" b="0"/>
              </a:p>
              <a:p>
                <a:pPr marL="0" indent="0">
                  <a:buNone/>
                </a:pPr>
                <a:endParaRPr lang="en-US"/>
              </a:p>
              <a:p>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𝑌</m:t>
                        </m:r>
                      </m:e>
                    </m:acc>
                    <m:r>
                      <a:rPr lang="en-US" b="0" i="1" smtClean="0">
                        <a:latin typeface="Cambria Math" panose="02040503050406030204" pitchFamily="18" charset="0"/>
                      </a:rPr>
                      <m:t>=</m:t>
                    </m:r>
                    <m:r>
                      <a:rPr lang="en-US" b="0" i="1" smtClean="0">
                        <a:latin typeface="Cambria Math" panose="02040503050406030204" pitchFamily="18" charset="0"/>
                      </a:rPr>
                      <m:t>𝐴𝑋</m:t>
                    </m:r>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𝑁</m:t>
                        </m:r>
                      </m:e>
                    </m:acc>
                  </m:oMath>
                </a14:m>
                <a:endParaRPr lang="en-US"/>
              </a:p>
            </p:txBody>
          </p:sp>
        </mc:Choice>
        <mc:Fallback xmlns="">
          <p:sp>
            <p:nvSpPr>
              <p:cNvPr id="3" name="Content Placeholder 2">
                <a:extLst>
                  <a:ext uri="{FF2B5EF4-FFF2-40B4-BE49-F238E27FC236}">
                    <a16:creationId xmlns:a16="http://schemas.microsoft.com/office/drawing/2014/main" id="{2222C3FA-D123-C9FC-77E3-F15675876566}"/>
                  </a:ext>
                </a:extLst>
              </p:cNvPr>
              <p:cNvSpPr>
                <a:spLocks noGrp="1" noRot="1" noChangeAspect="1" noMove="1" noResize="1" noEditPoints="1" noAdjustHandles="1" noChangeArrowheads="1" noChangeShapeType="1" noTextEdit="1"/>
              </p:cNvSpPr>
              <p:nvPr>
                <p:ph idx="1"/>
              </p:nvPr>
            </p:nvSpPr>
            <p:spPr>
              <a:xfrm>
                <a:off x="7859485" y="2198914"/>
                <a:ext cx="3690257" cy="3670180"/>
              </a:xfrm>
              <a:blipFill>
                <a:blip r:embed="rId4"/>
                <a:stretch>
                  <a:fillRect l="-4125" t="-2159"/>
                </a:stretch>
              </a:blipFill>
            </p:spPr>
            <p:txBody>
              <a:bodyPr/>
              <a:lstStyle/>
              <a:p>
                <a:r>
                  <a:rPr lang="en-US">
                    <a:noFill/>
                  </a:rPr>
                  <a:t> </a:t>
                </a:r>
              </a:p>
            </p:txBody>
          </p:sp>
        </mc:Fallback>
      </mc:AlternateContent>
      <p:sp>
        <p:nvSpPr>
          <p:cNvPr id="14" name="Rectangle 13">
            <a:extLst>
              <a:ext uri="{FF2B5EF4-FFF2-40B4-BE49-F238E27FC236}">
                <a16:creationId xmlns:a16="http://schemas.microsoft.com/office/drawing/2014/main" id="{1E299956-A9E7-4FC1-A0B1-D590CA9730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a:extLst>
              <a:ext uri="{FF2B5EF4-FFF2-40B4-BE49-F238E27FC236}">
                <a16:creationId xmlns:a16="http://schemas.microsoft.com/office/drawing/2014/main" id="{17FC539C-B783-4B03-9F9E-D13430F3F6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4845970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D8D03E-866E-5CAA-3E50-17E309BEE918}"/>
              </a:ext>
            </a:extLst>
          </p:cNvPr>
          <p:cNvSpPr>
            <a:spLocks noGrp="1"/>
          </p:cNvSpPr>
          <p:nvPr>
            <p:ph type="title"/>
          </p:nvPr>
        </p:nvSpPr>
        <p:spPr>
          <a:xfrm>
            <a:off x="1097280" y="286603"/>
            <a:ext cx="10058400" cy="1450757"/>
          </a:xfrm>
        </p:spPr>
        <p:txBody>
          <a:bodyPr>
            <a:normAutofit/>
          </a:bodyPr>
          <a:lstStyle/>
          <a:p>
            <a:r>
              <a:rPr lang="en-US" dirty="0"/>
              <a:t>Methods</a:t>
            </a:r>
          </a:p>
        </p:txBody>
      </p:sp>
      <p:graphicFrame>
        <p:nvGraphicFramePr>
          <p:cNvPr id="5" name="Content Placeholder 2">
            <a:extLst>
              <a:ext uri="{FF2B5EF4-FFF2-40B4-BE49-F238E27FC236}">
                <a16:creationId xmlns:a16="http://schemas.microsoft.com/office/drawing/2014/main" id="{D6DD49E1-65C7-9E37-F8DA-25739F4821CB}"/>
              </a:ext>
            </a:extLst>
          </p:cNvPr>
          <p:cNvGraphicFramePr>
            <a:graphicFrameLocks noGrp="1"/>
          </p:cNvGraphicFramePr>
          <p:nvPr>
            <p:ph idx="1"/>
            <p:extLst>
              <p:ext uri="{D42A27DB-BD31-4B8C-83A1-F6EECF244321}">
                <p14:modId xmlns:p14="http://schemas.microsoft.com/office/powerpoint/2010/main" val="1614184612"/>
              </p:ext>
            </p:extLst>
          </p:nvPr>
        </p:nvGraphicFramePr>
        <p:xfrm>
          <a:off x="1096963" y="2098515"/>
          <a:ext cx="10058400" cy="37860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4690704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1E1413-D563-8726-30B1-63309F0B0830}"/>
              </a:ext>
            </a:extLst>
          </p:cNvPr>
          <p:cNvSpPr>
            <a:spLocks noGrp="1"/>
          </p:cNvSpPr>
          <p:nvPr>
            <p:ph type="title"/>
          </p:nvPr>
        </p:nvSpPr>
        <p:spPr/>
        <p:txBody>
          <a:bodyPr/>
          <a:lstStyle/>
          <a:p>
            <a:r>
              <a:rPr lang="en-US"/>
              <a:t>Method of Fundamental Solutions</a:t>
            </a:r>
            <a:endParaRPr lang="en-US" dirty="0"/>
          </a:p>
        </p:txBody>
      </p:sp>
      <p:pic>
        <p:nvPicPr>
          <p:cNvPr id="7" name="Content Placeholder 6">
            <a:extLst>
              <a:ext uri="{FF2B5EF4-FFF2-40B4-BE49-F238E27FC236}">
                <a16:creationId xmlns:a16="http://schemas.microsoft.com/office/drawing/2014/main" id="{441D0986-F745-362D-02F8-DC8C1CC41B87}"/>
              </a:ext>
            </a:extLst>
          </p:cNvPr>
          <p:cNvPicPr>
            <a:picLocks noGrp="1" noChangeAspect="1"/>
          </p:cNvPicPr>
          <p:nvPr>
            <p:ph idx="1"/>
          </p:nvPr>
        </p:nvPicPr>
        <p:blipFill>
          <a:blip r:embed="rId3"/>
          <a:stretch>
            <a:fillRect/>
          </a:stretch>
        </p:blipFill>
        <p:spPr>
          <a:xfrm>
            <a:off x="7156268" y="1975022"/>
            <a:ext cx="1619476" cy="581106"/>
          </a:xfrm>
        </p:spPr>
      </p:pic>
      <p:pic>
        <p:nvPicPr>
          <p:cNvPr id="5" name="Picture 4">
            <a:extLst>
              <a:ext uri="{FF2B5EF4-FFF2-40B4-BE49-F238E27FC236}">
                <a16:creationId xmlns:a16="http://schemas.microsoft.com/office/drawing/2014/main" id="{885E3095-AED6-2AFE-6E34-EABA6FE3ED25}"/>
              </a:ext>
            </a:extLst>
          </p:cNvPr>
          <p:cNvPicPr>
            <a:picLocks noChangeAspect="1"/>
          </p:cNvPicPr>
          <p:nvPr/>
        </p:nvPicPr>
        <p:blipFill>
          <a:blip r:embed="rId4"/>
          <a:stretch>
            <a:fillRect/>
          </a:stretch>
        </p:blipFill>
        <p:spPr>
          <a:xfrm>
            <a:off x="1874461" y="1846417"/>
            <a:ext cx="4391638" cy="838317"/>
          </a:xfrm>
          <a:prstGeom prst="rect">
            <a:avLst/>
          </a:prstGeom>
        </p:spPr>
      </p:pic>
      <p:pic>
        <p:nvPicPr>
          <p:cNvPr id="9" name="Picture 8">
            <a:extLst>
              <a:ext uri="{FF2B5EF4-FFF2-40B4-BE49-F238E27FC236}">
                <a16:creationId xmlns:a16="http://schemas.microsoft.com/office/drawing/2014/main" id="{59BB38E8-7DDD-6E0D-540D-AA85166B7A82}"/>
              </a:ext>
            </a:extLst>
          </p:cNvPr>
          <p:cNvPicPr>
            <a:picLocks noChangeAspect="1"/>
          </p:cNvPicPr>
          <p:nvPr/>
        </p:nvPicPr>
        <p:blipFill>
          <a:blip r:embed="rId5"/>
          <a:stretch>
            <a:fillRect/>
          </a:stretch>
        </p:blipFill>
        <p:spPr>
          <a:xfrm>
            <a:off x="2895504" y="2922396"/>
            <a:ext cx="5763429" cy="2553056"/>
          </a:xfrm>
          <a:prstGeom prst="rect">
            <a:avLst/>
          </a:prstGeom>
        </p:spPr>
      </p:pic>
      <p:sp>
        <p:nvSpPr>
          <p:cNvPr id="8" name="Right Brace 7">
            <a:extLst>
              <a:ext uri="{FF2B5EF4-FFF2-40B4-BE49-F238E27FC236}">
                <a16:creationId xmlns:a16="http://schemas.microsoft.com/office/drawing/2014/main" id="{C2562B33-B0C8-108B-6B5A-E276F824EF75}"/>
              </a:ext>
            </a:extLst>
          </p:cNvPr>
          <p:cNvSpPr/>
          <p:nvPr/>
        </p:nvSpPr>
        <p:spPr>
          <a:xfrm>
            <a:off x="8934275" y="4198924"/>
            <a:ext cx="302004" cy="1112709"/>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D57F55DB-1C49-487F-96BA-DF29B1B22E8C}"/>
                  </a:ext>
                </a:extLst>
              </p:cNvPr>
              <p:cNvSpPr txBox="1"/>
              <p:nvPr/>
            </p:nvSpPr>
            <p:spPr>
              <a:xfrm>
                <a:off x="9296496" y="4293613"/>
                <a:ext cx="2766205" cy="923330"/>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i="1" smtClean="0">
                              <a:latin typeface="Cambria Math" panose="02040503050406030204" pitchFamily="18" charset="0"/>
                            </a:rPr>
                            <m:t>𝜕</m:t>
                          </m:r>
                        </m:e>
                        <m:sub>
                          <m:r>
                            <a:rPr lang="en-US" b="0" i="1" smtClean="0">
                              <a:latin typeface="Cambria Math" panose="02040503050406030204" pitchFamily="18" charset="0"/>
                            </a:rPr>
                            <m:t>𝑛</m:t>
                          </m:r>
                        </m:sub>
                      </m:sSub>
                      <m:r>
                        <m:rPr>
                          <m:sty m:val="p"/>
                        </m:rPr>
                        <a:rPr lang="en-US" b="0" i="0" smtClean="0">
                          <a:latin typeface="Cambria Math" panose="02040503050406030204" pitchFamily="18" charset="0"/>
                        </a:rPr>
                        <m:t>Φ</m:t>
                      </m:r>
                      <m:r>
                        <a:rPr lang="en-US" b="0" i="1" smtClean="0">
                          <a:latin typeface="Cambria Math" panose="02040503050406030204" pitchFamily="18" charset="0"/>
                        </a:rPr>
                        <m:t>=0</m:t>
                      </m:r>
                    </m:oMath>
                    <m:oMath xmlns:m="http://schemas.openxmlformats.org/officeDocument/2006/math">
                      <m:r>
                        <a:rPr lang="en-US" b="0" i="1" smtClean="0">
                          <a:latin typeface="Cambria Math" panose="02040503050406030204" pitchFamily="18" charset="0"/>
                        </a:rPr>
                        <m:t>𝐻𝑜𝑚𝑜𝑔𝑒𝑛𝑜𝑢𝑠</m:t>
                      </m:r>
                      <m:r>
                        <a:rPr lang="en-US" b="0" i="1" smtClean="0">
                          <a:latin typeface="Cambria Math" panose="02040503050406030204" pitchFamily="18" charset="0"/>
                        </a:rPr>
                        <m:t> </m:t>
                      </m:r>
                      <m:r>
                        <a:rPr lang="en-US" b="0" i="1" smtClean="0">
                          <a:latin typeface="Cambria Math" panose="02040503050406030204" pitchFamily="18" charset="0"/>
                        </a:rPr>
                        <m:t>𝑁𝑒𝑢𝑚𝑎𝑛𝑛</m:t>
                      </m:r>
                    </m:oMath>
                    <m:oMath xmlns:m="http://schemas.openxmlformats.org/officeDocument/2006/math">
                      <m:r>
                        <a:rPr lang="en-US" b="0" i="1" smtClean="0">
                          <a:latin typeface="Cambria Math" panose="02040503050406030204" pitchFamily="18" charset="0"/>
                        </a:rPr>
                        <m:t> </m:t>
                      </m:r>
                      <m:r>
                        <a:rPr lang="en-US" b="0" i="1" smtClean="0">
                          <a:latin typeface="Cambria Math" panose="02040503050406030204" pitchFamily="18" charset="0"/>
                        </a:rPr>
                        <m:t>𝐶𝑜𝑛𝑑𝑖𝑡𝑖𝑜𝑛</m:t>
                      </m:r>
                    </m:oMath>
                  </m:oMathPara>
                </a14:m>
                <a:endParaRPr lang="en-US" dirty="0"/>
              </a:p>
            </p:txBody>
          </p:sp>
        </mc:Choice>
        <mc:Fallback xmlns="">
          <p:sp>
            <p:nvSpPr>
              <p:cNvPr id="11" name="TextBox 10">
                <a:extLst>
                  <a:ext uri="{FF2B5EF4-FFF2-40B4-BE49-F238E27FC236}">
                    <a16:creationId xmlns:a16="http://schemas.microsoft.com/office/drawing/2014/main" id="{D57F55DB-1C49-487F-96BA-DF29B1B22E8C}"/>
                  </a:ext>
                </a:extLst>
              </p:cNvPr>
              <p:cNvSpPr txBox="1">
                <a:spLocks noRot="1" noChangeAspect="1" noMove="1" noResize="1" noEditPoints="1" noAdjustHandles="1" noChangeArrowheads="1" noChangeShapeType="1" noTextEdit="1"/>
              </p:cNvSpPr>
              <p:nvPr/>
            </p:nvSpPr>
            <p:spPr>
              <a:xfrm>
                <a:off x="9296496" y="4293613"/>
                <a:ext cx="2766205" cy="923330"/>
              </a:xfrm>
              <a:prstGeom prst="rect">
                <a:avLst/>
              </a:prstGeom>
              <a:blipFill>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0417137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EE32D0-10D6-92E9-2140-181BE019DE73}"/>
              </a:ext>
            </a:extLst>
          </p:cNvPr>
          <p:cNvSpPr>
            <a:spLocks noGrp="1"/>
          </p:cNvSpPr>
          <p:nvPr>
            <p:ph type="title"/>
          </p:nvPr>
        </p:nvSpPr>
        <p:spPr>
          <a:xfrm>
            <a:off x="1097280" y="286603"/>
            <a:ext cx="10058400" cy="1450757"/>
          </a:xfrm>
        </p:spPr>
        <p:txBody>
          <a:bodyPr/>
          <a:lstStyle/>
          <a:p>
            <a:r>
              <a:rPr lang="en-US" dirty="0"/>
              <a:t>Tikhonov Regularization Formulation</a:t>
            </a:r>
          </a:p>
        </p:txBody>
      </p:sp>
      <p:pic>
        <p:nvPicPr>
          <p:cNvPr id="7" name="Content Placeholder 6">
            <a:extLst>
              <a:ext uri="{FF2B5EF4-FFF2-40B4-BE49-F238E27FC236}">
                <a16:creationId xmlns:a16="http://schemas.microsoft.com/office/drawing/2014/main" id="{9D3E4E40-4805-8BC7-4FFB-3819E0D4854D}"/>
              </a:ext>
            </a:extLst>
          </p:cNvPr>
          <p:cNvPicPr>
            <a:picLocks noGrp="1" noChangeAspect="1"/>
          </p:cNvPicPr>
          <p:nvPr>
            <p:ph idx="1"/>
          </p:nvPr>
        </p:nvPicPr>
        <p:blipFill>
          <a:blip r:embed="rId3"/>
          <a:stretch>
            <a:fillRect/>
          </a:stretch>
        </p:blipFill>
        <p:spPr>
          <a:xfrm>
            <a:off x="7238320" y="2315004"/>
            <a:ext cx="1276528" cy="714475"/>
          </a:xfrm>
        </p:spPr>
      </p:pic>
      <p:pic>
        <p:nvPicPr>
          <p:cNvPr id="5" name="Picture 4">
            <a:extLst>
              <a:ext uri="{FF2B5EF4-FFF2-40B4-BE49-F238E27FC236}">
                <a16:creationId xmlns:a16="http://schemas.microsoft.com/office/drawing/2014/main" id="{537E047B-88C1-511E-D9D7-0A3D14540021}"/>
              </a:ext>
            </a:extLst>
          </p:cNvPr>
          <p:cNvPicPr>
            <a:picLocks noChangeAspect="1"/>
          </p:cNvPicPr>
          <p:nvPr/>
        </p:nvPicPr>
        <p:blipFill rotWithShape="1">
          <a:blip r:embed="rId4"/>
          <a:srcRect t="10069"/>
          <a:stretch/>
        </p:blipFill>
        <p:spPr>
          <a:xfrm>
            <a:off x="3092620" y="2472613"/>
            <a:ext cx="3620005" cy="556866"/>
          </a:xfrm>
          <a:prstGeom prst="rect">
            <a:avLst/>
          </a:prstGeom>
        </p:spPr>
      </p:pic>
      <p:pic>
        <p:nvPicPr>
          <p:cNvPr id="9" name="Picture 8">
            <a:extLst>
              <a:ext uri="{FF2B5EF4-FFF2-40B4-BE49-F238E27FC236}">
                <a16:creationId xmlns:a16="http://schemas.microsoft.com/office/drawing/2014/main" id="{998C5072-3C10-E51C-19AD-696DCAFDCE08}"/>
              </a:ext>
            </a:extLst>
          </p:cNvPr>
          <p:cNvPicPr>
            <a:picLocks noChangeAspect="1"/>
          </p:cNvPicPr>
          <p:nvPr/>
        </p:nvPicPr>
        <p:blipFill>
          <a:blip r:embed="rId5"/>
          <a:stretch>
            <a:fillRect/>
          </a:stretch>
        </p:blipFill>
        <p:spPr>
          <a:xfrm>
            <a:off x="3868740" y="3156787"/>
            <a:ext cx="4515480" cy="876422"/>
          </a:xfrm>
          <a:prstGeom prst="rect">
            <a:avLst/>
          </a:prstGeom>
        </p:spPr>
      </p:pic>
      <p:pic>
        <p:nvPicPr>
          <p:cNvPr id="11" name="Picture 10">
            <a:extLst>
              <a:ext uri="{FF2B5EF4-FFF2-40B4-BE49-F238E27FC236}">
                <a16:creationId xmlns:a16="http://schemas.microsoft.com/office/drawing/2014/main" id="{F5DDF40D-1E1D-6724-7B6F-5C4174FB142E}"/>
              </a:ext>
            </a:extLst>
          </p:cNvPr>
          <p:cNvPicPr>
            <a:picLocks noChangeAspect="1"/>
          </p:cNvPicPr>
          <p:nvPr/>
        </p:nvPicPr>
        <p:blipFill rotWithShape="1">
          <a:blip r:embed="rId6"/>
          <a:srcRect t="11749"/>
          <a:stretch/>
        </p:blipFill>
        <p:spPr>
          <a:xfrm>
            <a:off x="4325473" y="4205288"/>
            <a:ext cx="3410426" cy="336284"/>
          </a:xfrm>
          <a:prstGeom prst="rect">
            <a:avLst/>
          </a:prstGeom>
        </p:spPr>
      </p:pic>
    </p:spTree>
    <p:extLst>
      <p:ext uri="{BB962C8B-B14F-4D97-AF65-F5344CB8AC3E}">
        <p14:creationId xmlns:p14="http://schemas.microsoft.com/office/powerpoint/2010/main" val="13465619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3" name="Rectangle 32">
            <a:extLst>
              <a:ext uri="{FF2B5EF4-FFF2-40B4-BE49-F238E27FC236}">
                <a16:creationId xmlns:a16="http://schemas.microsoft.com/office/drawing/2014/main" id="{699373FF-C78A-430B-A246-6048999CE9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EC0AD1F-7750-A7DE-2F7C-B61FBE7C4A10}"/>
              </a:ext>
            </a:extLst>
          </p:cNvPr>
          <p:cNvSpPr>
            <a:spLocks noGrp="1"/>
          </p:cNvSpPr>
          <p:nvPr>
            <p:ph type="title"/>
          </p:nvPr>
        </p:nvSpPr>
        <p:spPr>
          <a:xfrm>
            <a:off x="4703577" y="634946"/>
            <a:ext cx="6846166" cy="1450757"/>
          </a:xfrm>
        </p:spPr>
        <p:txBody>
          <a:bodyPr>
            <a:normAutofit/>
          </a:bodyPr>
          <a:lstStyle/>
          <a:p>
            <a:r>
              <a:rPr lang="en-US"/>
              <a:t>Choice of Regularization Parameter α</a:t>
            </a:r>
          </a:p>
        </p:txBody>
      </p:sp>
      <p:pic>
        <p:nvPicPr>
          <p:cNvPr id="6" name="Picture 5">
            <a:extLst>
              <a:ext uri="{FF2B5EF4-FFF2-40B4-BE49-F238E27FC236}">
                <a16:creationId xmlns:a16="http://schemas.microsoft.com/office/drawing/2014/main" id="{7D8DA063-D08B-4F7B-73D2-8AA72D351104}"/>
              </a:ext>
            </a:extLst>
          </p:cNvPr>
          <p:cNvPicPr>
            <a:picLocks noChangeAspect="1"/>
          </p:cNvPicPr>
          <p:nvPr/>
        </p:nvPicPr>
        <p:blipFill>
          <a:blip r:embed="rId3"/>
          <a:stretch>
            <a:fillRect/>
          </a:stretch>
        </p:blipFill>
        <p:spPr>
          <a:xfrm>
            <a:off x="634000" y="1800967"/>
            <a:ext cx="3435576" cy="403679"/>
          </a:xfrm>
          <a:prstGeom prst="rect">
            <a:avLst/>
          </a:prstGeom>
        </p:spPr>
      </p:pic>
      <p:cxnSp>
        <p:nvCxnSpPr>
          <p:cNvPr id="44" name="Straight Connector 34">
            <a:extLst>
              <a:ext uri="{FF2B5EF4-FFF2-40B4-BE49-F238E27FC236}">
                <a16:creationId xmlns:a16="http://schemas.microsoft.com/office/drawing/2014/main" id="{03EBB925-FEC3-4CD5-9271-3D75EBB5326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09772" y="2086188"/>
            <a:ext cx="585216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E71F3D2B-C28B-66C1-7A5E-D093524FCA51}"/>
              </a:ext>
            </a:extLst>
          </p:cNvPr>
          <p:cNvPicPr>
            <a:picLocks noChangeAspect="1"/>
          </p:cNvPicPr>
          <p:nvPr/>
        </p:nvPicPr>
        <p:blipFill>
          <a:blip r:embed="rId4"/>
          <a:stretch>
            <a:fillRect/>
          </a:stretch>
        </p:blipFill>
        <p:spPr>
          <a:xfrm>
            <a:off x="621064" y="2830661"/>
            <a:ext cx="3446682" cy="637635"/>
          </a:xfrm>
          <a:prstGeom prst="rect">
            <a:avLst/>
          </a:prstGeom>
        </p:spPr>
      </p:pic>
      <p:pic>
        <p:nvPicPr>
          <p:cNvPr id="8" name="Picture 7">
            <a:extLst>
              <a:ext uri="{FF2B5EF4-FFF2-40B4-BE49-F238E27FC236}">
                <a16:creationId xmlns:a16="http://schemas.microsoft.com/office/drawing/2014/main" id="{9E1696EB-DDB4-DDD0-6F59-E9BC9BA3AD71}"/>
              </a:ext>
            </a:extLst>
          </p:cNvPr>
          <p:cNvPicPr>
            <a:picLocks noChangeAspect="1"/>
          </p:cNvPicPr>
          <p:nvPr/>
        </p:nvPicPr>
        <p:blipFill>
          <a:blip r:embed="rId5"/>
          <a:stretch>
            <a:fillRect/>
          </a:stretch>
        </p:blipFill>
        <p:spPr>
          <a:xfrm>
            <a:off x="621064" y="4110309"/>
            <a:ext cx="3446682" cy="370518"/>
          </a:xfrm>
          <a:prstGeom prst="rect">
            <a:avLst/>
          </a:prstGeom>
        </p:spPr>
      </p:pic>
      <p:sp>
        <p:nvSpPr>
          <p:cNvPr id="45" name="Rectangle 36">
            <a:extLst>
              <a:ext uri="{FF2B5EF4-FFF2-40B4-BE49-F238E27FC236}">
                <a16:creationId xmlns:a16="http://schemas.microsoft.com/office/drawing/2014/main" id="{109B2863-A1A5-4050-8DE8-9BC0AD47F4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6" name="Rectangle 38">
            <a:extLst>
              <a:ext uri="{FF2B5EF4-FFF2-40B4-BE49-F238E27FC236}">
                <a16:creationId xmlns:a16="http://schemas.microsoft.com/office/drawing/2014/main" id="{F1F76955-21E0-4116-A6AA-19DB89B503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15" name="Content Placeholder 2">
            <a:extLst>
              <a:ext uri="{FF2B5EF4-FFF2-40B4-BE49-F238E27FC236}">
                <a16:creationId xmlns:a16="http://schemas.microsoft.com/office/drawing/2014/main" id="{BFDB29CA-0A0F-2509-A78C-5D9F473E1A72}"/>
              </a:ext>
            </a:extLst>
          </p:cNvPr>
          <p:cNvGraphicFramePr>
            <a:graphicFrameLocks noGrp="1"/>
          </p:cNvGraphicFramePr>
          <p:nvPr>
            <p:ph idx="1"/>
            <p:extLst>
              <p:ext uri="{D42A27DB-BD31-4B8C-83A1-F6EECF244321}">
                <p14:modId xmlns:p14="http://schemas.microsoft.com/office/powerpoint/2010/main" val="3139368903"/>
              </p:ext>
            </p:extLst>
          </p:nvPr>
        </p:nvGraphicFramePr>
        <p:xfrm>
          <a:off x="4701747" y="2198914"/>
          <a:ext cx="6847996" cy="3670180"/>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67694725"/>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1388</TotalTime>
  <Words>1418</Words>
  <Application>Microsoft Office PowerPoint</Application>
  <PresentationFormat>Widescreen</PresentationFormat>
  <Paragraphs>94</Paragraphs>
  <Slides>23</Slides>
  <Notes>21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23</vt:i4>
      </vt:variant>
    </vt:vector>
  </HeadingPairs>
  <TitlesOfParts>
    <vt:vector size="31" baseType="lpstr">
      <vt:lpstr>Arial</vt:lpstr>
      <vt:lpstr>Calibri</vt:lpstr>
      <vt:lpstr>Calibri Light</vt:lpstr>
      <vt:lpstr>Cambria Math</vt:lpstr>
      <vt:lpstr>CambriaMath</vt:lpstr>
      <vt:lpstr>TimesNewRomanPSMT</vt:lpstr>
      <vt:lpstr>Wingdings</vt:lpstr>
      <vt:lpstr>Retrospect</vt:lpstr>
      <vt:lpstr>Analysis of   Improving the spatial solution of electrocardiographic imaging: A new regularization parameter choice technique for the Tikhonov method   by J Chamorro-Servent </vt:lpstr>
      <vt:lpstr>ECGI Inverse Problem</vt:lpstr>
      <vt:lpstr>Errors and Ill-posedness</vt:lpstr>
      <vt:lpstr>Laplace Equation </vt:lpstr>
      <vt:lpstr>Formulation</vt:lpstr>
      <vt:lpstr>Methods</vt:lpstr>
      <vt:lpstr>Method of Fundamental Solutions</vt:lpstr>
      <vt:lpstr>Tikhonov Regularization Formulation</vt:lpstr>
      <vt:lpstr>Choice of Regularization Parameter α</vt:lpstr>
      <vt:lpstr>Discrete Picard Condition </vt:lpstr>
      <vt:lpstr>Automated Discrete Picard  Condition (ADPC)</vt:lpstr>
      <vt:lpstr>Dataset Generation</vt:lpstr>
      <vt:lpstr>Modifications in the re-implementation</vt:lpstr>
      <vt:lpstr>Boundary Element Method</vt:lpstr>
      <vt:lpstr>New parameter: Ratio</vt:lpstr>
      <vt:lpstr>Results</vt:lpstr>
      <vt:lpstr>PowerPoint Presentation</vt:lpstr>
      <vt:lpstr>PowerPoint Presentation</vt:lpstr>
      <vt:lpstr>PowerPoint Presentation</vt:lpstr>
      <vt:lpstr>PowerPoint Presentation</vt:lpstr>
      <vt:lpstr>Reconstruction comparisons</vt:lpstr>
      <vt:lpstr>Activation Time Maps</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Analysis of   Improving the spatial solution of electrocardiographic imaging: A new regularization parameter choice technique for the Tikhonov method  </dc:title>
  <dc:creator>KutayUgurlu</dc:creator>
  <cp:lastModifiedBy>KutayUgurlu</cp:lastModifiedBy>
  <cp:revision>40</cp:revision>
  <dcterms:created xsi:type="dcterms:W3CDTF">2022-06-22T09:43:33Z</dcterms:created>
  <dcterms:modified xsi:type="dcterms:W3CDTF">2022-06-29T15:43:14Z</dcterms:modified>
</cp:coreProperties>
</file>